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9" r:id="rId2"/>
  </p:sldIdLst>
  <p:sldSz cx="30275213" cy="42803763"/>
  <p:notesSz cx="6810375" cy="9942513"/>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95" userDrawn="1">
          <p15:clr>
            <a:srgbClr val="A4A3A4"/>
          </p15:clr>
        </p15:guide>
        <p15:guide id="3" orient="horz" pos="25048" userDrawn="1">
          <p15:clr>
            <a:srgbClr val="A4A3A4"/>
          </p15:clr>
        </p15:guide>
        <p15:guide id="4" orient="horz" pos="3072" userDrawn="1">
          <p15:clr>
            <a:srgbClr val="A4A3A4"/>
          </p15:clr>
        </p15:guide>
        <p15:guide id="5" pos="17927" userDrawn="1">
          <p15:clr>
            <a:srgbClr val="A4A3A4"/>
          </p15:clr>
        </p15:guide>
        <p15:guide id="6" pos="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otte Meyer" initials="CM" lastIdx="1" clrIdx="0"/>
  <p:cmAuthor id="2" name="Marie"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203864"/>
    <a:srgbClr val="FEA89C"/>
    <a:srgbClr val="2F5597"/>
    <a:srgbClr val="C1002A"/>
    <a:srgbClr val="1F4E79"/>
    <a:srgbClr val="002060"/>
    <a:srgbClr val="004A99"/>
    <a:srgbClr val="F56775"/>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1" autoAdjust="0"/>
    <p:restoredTop sz="93750" autoAdjust="0"/>
  </p:normalViewPr>
  <p:slideViewPr>
    <p:cSldViewPr snapToGrid="0">
      <p:cViewPr varScale="1">
        <p:scale>
          <a:sx n="10" d="100"/>
          <a:sy n="10" d="100"/>
        </p:scale>
        <p:origin x="2432" y="88"/>
      </p:cViewPr>
      <p:guideLst>
        <p:guide orient="horz" pos="24595"/>
        <p:guide orient="horz" pos="25048"/>
        <p:guide orient="horz" pos="3072"/>
        <p:guide pos="17927"/>
        <p:guide pos="46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57636" y="0"/>
            <a:ext cx="2951163" cy="497126"/>
          </a:xfrm>
          <a:prstGeom prst="rect">
            <a:avLst/>
          </a:prstGeom>
        </p:spPr>
        <p:txBody>
          <a:bodyPr vert="horz" lIns="91440" tIns="45720" rIns="91440" bIns="45720" rtlCol="0"/>
          <a:lstStyle>
            <a:lvl1pPr algn="r">
              <a:defRPr sz="1200"/>
            </a:lvl1pPr>
          </a:lstStyle>
          <a:p>
            <a:fld id="{CDD5AFA6-632F-4C02-BB38-72C1C6408A72}" type="datetimeFigureOut">
              <a:rPr lang="de-DE" smtClean="0"/>
              <a:t>13.02.2020</a:t>
            </a:fld>
            <a:endParaRPr lang="de-DE" dirty="0"/>
          </a:p>
        </p:txBody>
      </p:sp>
      <p:sp>
        <p:nvSpPr>
          <p:cNvPr id="4" name="Folienbildplatzhalter 3"/>
          <p:cNvSpPr>
            <a:spLocks noGrp="1" noRot="1" noChangeAspect="1"/>
          </p:cNvSpPr>
          <p:nvPr>
            <p:ph type="sldImg" idx="2"/>
          </p:nvPr>
        </p:nvSpPr>
        <p:spPr>
          <a:xfrm>
            <a:off x="2087563" y="746125"/>
            <a:ext cx="2635250" cy="37274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1038" y="4722694"/>
            <a:ext cx="5448300" cy="4474131"/>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a:defRPr sz="1200"/>
            </a:lvl1pPr>
          </a:lstStyle>
          <a:p>
            <a:fld id="{4AF4A50C-88AA-4498-88AF-5466E101DA3B}" type="slidenum">
              <a:rPr lang="de-DE" smtClean="0"/>
              <a:t>‹Nr.›</a:t>
            </a:fld>
            <a:endParaRPr lang="de-DE" dirty="0"/>
          </a:p>
        </p:txBody>
      </p:sp>
    </p:spTree>
    <p:extLst>
      <p:ext uri="{BB962C8B-B14F-4D97-AF65-F5344CB8AC3E}">
        <p14:creationId xmlns:p14="http://schemas.microsoft.com/office/powerpoint/2010/main" val="1048343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 unten links </a:t>
            </a:r>
          </a:p>
        </p:txBody>
      </p:sp>
      <p:sp>
        <p:nvSpPr>
          <p:cNvPr id="4" name="Foliennummernplatzhalter 3"/>
          <p:cNvSpPr>
            <a:spLocks noGrp="1"/>
          </p:cNvSpPr>
          <p:nvPr>
            <p:ph type="sldNum" sz="quarter" idx="10"/>
          </p:nvPr>
        </p:nvSpPr>
        <p:spPr/>
        <p:txBody>
          <a:bodyPr/>
          <a:lstStyle/>
          <a:p>
            <a:fld id="{4AF4A50C-88AA-4498-88AF-5466E101DA3B}" type="slidenum">
              <a:rPr lang="de-DE" smtClean="0"/>
              <a:t>1</a:t>
            </a:fld>
            <a:endParaRPr lang="de-DE" dirty="0"/>
          </a:p>
        </p:txBody>
      </p:sp>
    </p:spTree>
    <p:extLst>
      <p:ext uri="{BB962C8B-B14F-4D97-AF65-F5344CB8AC3E}">
        <p14:creationId xmlns:p14="http://schemas.microsoft.com/office/powerpoint/2010/main" val="18495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Titelmasterformat durch Klicken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6773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2307608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46348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322126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Titelmasterformat durch Klicken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3533786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65083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Textmasterformat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Textmasterformat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8" name="Footer Placeholder 7"/>
          <p:cNvSpPr>
            <a:spLocks noGrp="1"/>
          </p:cNvSpPr>
          <p:nvPr>
            <p:ph type="ftr" sz="quarter" idx="11"/>
          </p:nvPr>
        </p:nvSpPr>
        <p:spPr/>
        <p:txBody>
          <a:bodyPr/>
          <a:lstStyle/>
          <a:p>
            <a:endParaRPr lang="de-DE" dirty="0"/>
          </a:p>
        </p:txBody>
      </p:sp>
      <p:sp>
        <p:nvSpPr>
          <p:cNvPr id="9" name="Slide Number Placeholder 8"/>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1929152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78127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3" name="Footer Placeholder 2"/>
          <p:cNvSpPr>
            <a:spLocks noGrp="1"/>
          </p:cNvSpPr>
          <p:nvPr>
            <p:ph type="ftr" sz="quarter" idx="11"/>
          </p:nvPr>
        </p:nvSpPr>
        <p:spPr/>
        <p:txBody>
          <a:bodyPr/>
          <a:lstStyle/>
          <a:p>
            <a:endParaRPr lang="de-DE" dirty="0"/>
          </a:p>
        </p:txBody>
      </p:sp>
      <p:sp>
        <p:nvSpPr>
          <p:cNvPr id="4" name="Slide Number Placeholder 3"/>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288819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Titelmasterformat durch Klicken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Textmasterformat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3999143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Textmasterformat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13.02.2020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dirty="0"/>
          </a:p>
        </p:txBody>
      </p:sp>
    </p:spTree>
    <p:extLst>
      <p:ext uri="{BB962C8B-B14F-4D97-AF65-F5344CB8AC3E}">
        <p14:creationId xmlns:p14="http://schemas.microsoft.com/office/powerpoint/2010/main" val="358802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2A814757-6840-4855-BF8A-F04AF3E93827}" type="datetimeFigureOut">
              <a:rPr lang="de-DE" smtClean="0"/>
              <a:t>13.02.2020</a:t>
            </a:fld>
            <a:endParaRPr lang="de-DE" dirty="0"/>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dirty="0"/>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6D3B7DD3-5B39-4FB6-8458-89B0FDCA7CFB}" type="slidenum">
              <a:rPr lang="de-DE" smtClean="0"/>
              <a:t>‹Nr.›</a:t>
            </a:fld>
            <a:endParaRPr lang="de-DE" dirty="0"/>
          </a:p>
        </p:txBody>
      </p:sp>
    </p:spTree>
    <p:extLst>
      <p:ext uri="{BB962C8B-B14F-4D97-AF65-F5344CB8AC3E}">
        <p14:creationId xmlns:p14="http://schemas.microsoft.com/office/powerpoint/2010/main" val="2708860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jpg"/><Relationship Id="rId3" Type="http://schemas.openxmlformats.org/officeDocument/2006/relationships/image" Target="../media/image1.jpg"/><Relationship Id="rId21" Type="http://schemas.openxmlformats.org/officeDocument/2006/relationships/image" Target="../media/image19.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70000"/>
          </a:schemeClr>
        </a:solidFill>
        <a:effectLst/>
      </p:bgPr>
    </p:bg>
    <p:spTree>
      <p:nvGrpSpPr>
        <p:cNvPr id="1" name=""/>
        <p:cNvGrpSpPr/>
        <p:nvPr/>
      </p:nvGrpSpPr>
      <p:grpSpPr>
        <a:xfrm>
          <a:off x="0" y="0"/>
          <a:ext cx="0" cy="0"/>
          <a:chOff x="0" y="0"/>
          <a:chExt cx="0" cy="0"/>
        </a:xfrm>
      </p:grpSpPr>
      <p:pic>
        <p:nvPicPr>
          <p:cNvPr id="87" name="Grafik 86" descr="Ein Bild, das Text, Karte enthält.&#10;&#10;Automatisch generierte Beschreibung">
            <a:extLst>
              <a:ext uri="{FF2B5EF4-FFF2-40B4-BE49-F238E27FC236}">
                <a16:creationId xmlns:a16="http://schemas.microsoft.com/office/drawing/2014/main" id="{6599D425-7359-4C8D-BB0E-E64268EF337D}"/>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780" t="1648" r="869" b="1472"/>
          <a:stretch/>
        </p:blipFill>
        <p:spPr>
          <a:xfrm>
            <a:off x="13233225" y="14749807"/>
            <a:ext cx="17137113" cy="10799963"/>
          </a:xfrm>
          <a:prstGeom prst="rect">
            <a:avLst/>
          </a:prstGeom>
        </p:spPr>
      </p:pic>
      <p:sp>
        <p:nvSpPr>
          <p:cNvPr id="21" name="Rectangle 6"/>
          <p:cNvSpPr>
            <a:spLocks noChangeArrowheads="1"/>
          </p:cNvSpPr>
          <p:nvPr/>
        </p:nvSpPr>
        <p:spPr bwMode="auto">
          <a:xfrm>
            <a:off x="27561186" y="40535968"/>
            <a:ext cx="2698228" cy="232647"/>
          </a:xfrm>
          <a:prstGeom prst="rect">
            <a:avLst/>
          </a:prstGeom>
          <a:solidFill>
            <a:srgbClr val="002F87"/>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dirty="0">
              <a:latin typeface="Arial" panose="020B0604020202020204" pitchFamily="34" charset="0"/>
              <a:cs typeface="Arial" panose="020B0604020202020204" pitchFamily="34" charset="0"/>
            </a:endParaRPr>
          </a:p>
        </p:txBody>
      </p:sp>
      <p:sp>
        <p:nvSpPr>
          <p:cNvPr id="6" name="Rectangle 4"/>
          <p:cNvSpPr>
            <a:spLocks noChangeArrowheads="1"/>
          </p:cNvSpPr>
          <p:nvPr/>
        </p:nvSpPr>
        <p:spPr bwMode="auto">
          <a:xfrm>
            <a:off x="-94579" y="40535969"/>
            <a:ext cx="27994411" cy="2296800"/>
          </a:xfrm>
          <a:prstGeom prst="rect">
            <a:avLst/>
          </a:prstGeom>
          <a:solidFill>
            <a:srgbClr val="D5D6D2"/>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dirty="0">
              <a:latin typeface="Arial" panose="020B0604020202020204" pitchFamily="34" charset="0"/>
              <a:cs typeface="Arial" panose="020B0604020202020204" pitchFamily="34" charset="0"/>
            </a:endParaRPr>
          </a:p>
        </p:txBody>
      </p:sp>
      <p:sp>
        <p:nvSpPr>
          <p:cNvPr id="8" name="Rectangle 6"/>
          <p:cNvSpPr>
            <a:spLocks noChangeArrowheads="1"/>
          </p:cNvSpPr>
          <p:nvPr/>
        </p:nvSpPr>
        <p:spPr bwMode="auto">
          <a:xfrm>
            <a:off x="-40724" y="40535970"/>
            <a:ext cx="27940556" cy="232647"/>
          </a:xfrm>
          <a:prstGeom prst="rect">
            <a:avLst/>
          </a:prstGeom>
          <a:solidFill>
            <a:srgbClr val="C1002A"/>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dirty="0">
              <a:latin typeface="Arial" panose="020B0604020202020204" pitchFamily="34" charset="0"/>
              <a:cs typeface="Arial" panose="020B0604020202020204" pitchFamily="34" charset="0"/>
            </a:endParaRPr>
          </a:p>
        </p:txBody>
      </p:sp>
      <p:sp>
        <p:nvSpPr>
          <p:cNvPr id="10" name="Textfeld 9">
            <a:extLst>
              <a:ext uri="{FF2B5EF4-FFF2-40B4-BE49-F238E27FC236}">
                <a16:creationId xmlns:a16="http://schemas.microsoft.com/office/drawing/2014/main" id="{554DF126-C977-4B88-AA96-93454CE2910D}"/>
              </a:ext>
            </a:extLst>
          </p:cNvPr>
          <p:cNvSpPr txBox="1"/>
          <p:nvPr/>
        </p:nvSpPr>
        <p:spPr>
          <a:xfrm>
            <a:off x="487344" y="3963633"/>
            <a:ext cx="20353769" cy="2700868"/>
          </a:xfrm>
          <a:prstGeom prst="rect">
            <a:avLst/>
          </a:prstGeom>
          <a:noFill/>
        </p:spPr>
        <p:txBody>
          <a:bodyPr wrap="square" rtlCol="0">
            <a:spAutoFit/>
          </a:bodyPr>
          <a:lstStyle/>
          <a:p>
            <a:pPr algn="just">
              <a:lnSpc>
                <a:spcPct val="150000"/>
              </a:lnSpc>
              <a:spcBef>
                <a:spcPts val="130"/>
              </a:spcBef>
              <a:spcAft>
                <a:spcPts val="120"/>
              </a:spcAft>
            </a:pPr>
            <a:r>
              <a:rPr lang="de-DE" sz="2900" dirty="0">
                <a:solidFill>
                  <a:schemeClr val="accent5">
                    <a:lumMod val="50000"/>
                  </a:schemeClr>
                </a:solidFill>
              </a:rPr>
              <a:t>Betrachtet man die Folgen der Himalaya-Gletscherschmelze, so sind es zumeist die </a:t>
            </a:r>
            <a:r>
              <a:rPr lang="de-DE" sz="2900" i="1" dirty="0">
                <a:solidFill>
                  <a:schemeClr val="accent5">
                    <a:lumMod val="50000"/>
                  </a:schemeClr>
                </a:solidFill>
              </a:rPr>
              <a:t>kurzfristigen Auswirkungen</a:t>
            </a:r>
            <a:r>
              <a:rPr lang="de-DE" sz="2900" dirty="0">
                <a:solidFill>
                  <a:schemeClr val="accent5">
                    <a:lumMod val="50000"/>
                  </a:schemeClr>
                </a:solidFill>
              </a:rPr>
              <a:t>, wie Über-schwemmungen oder Gletscherseebrüche, die große Aufmerksamkeit finden. Aber auch die </a:t>
            </a:r>
            <a:r>
              <a:rPr lang="de-DE" sz="2900" i="1" dirty="0">
                <a:solidFill>
                  <a:schemeClr val="accent5">
                    <a:lumMod val="50000"/>
                  </a:schemeClr>
                </a:solidFill>
              </a:rPr>
              <a:t>langfristigen Folgen </a:t>
            </a:r>
            <a:r>
              <a:rPr lang="de-DE" sz="2900" dirty="0">
                <a:solidFill>
                  <a:schemeClr val="accent5">
                    <a:lumMod val="50000"/>
                  </a:schemeClr>
                </a:solidFill>
              </a:rPr>
              <a:t>haben gravierende Auswirkungen auf die Region und ihre Bevölkerung. Die Anrainerstaaten des Himalayas werden in naher Zukunft mit einer erheblichen Wasserknappheit und einer Vielzahl daraus resultierenden Probleme konfrontiert werden.</a:t>
            </a:r>
            <a:endParaRPr lang="en-GB" sz="2900" dirty="0">
              <a:solidFill>
                <a:schemeClr val="accent5">
                  <a:lumMod val="50000"/>
                </a:schemeClr>
              </a:solidFill>
            </a:endParaRPr>
          </a:p>
        </p:txBody>
      </p:sp>
      <p:sp>
        <p:nvSpPr>
          <p:cNvPr id="19" name="Rechteck: abgerundete Ecken 18">
            <a:extLst>
              <a:ext uri="{FF2B5EF4-FFF2-40B4-BE49-F238E27FC236}">
                <a16:creationId xmlns:a16="http://schemas.microsoft.com/office/drawing/2014/main" id="{D13CADDC-7F3B-45A1-9361-6BF91F3EE15E}"/>
              </a:ext>
            </a:extLst>
          </p:cNvPr>
          <p:cNvSpPr/>
          <p:nvPr/>
        </p:nvSpPr>
        <p:spPr>
          <a:xfrm>
            <a:off x="-7490298" y="1671211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hteck: abgerundete Ecken 30">
            <a:extLst>
              <a:ext uri="{FF2B5EF4-FFF2-40B4-BE49-F238E27FC236}">
                <a16:creationId xmlns:a16="http://schemas.microsoft.com/office/drawing/2014/main" id="{426707B3-233E-47F7-9C50-3959BC708464}"/>
              </a:ext>
            </a:extLst>
          </p:cNvPr>
          <p:cNvSpPr/>
          <p:nvPr/>
        </p:nvSpPr>
        <p:spPr>
          <a:xfrm>
            <a:off x="-9944694" y="16426474"/>
            <a:ext cx="61392" cy="91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6" name="Grafik 85" descr="Ein Bild, das Text, Karte enthält.&#10;&#10;Automatisch generierte Beschreibung">
            <a:extLst>
              <a:ext uri="{FF2B5EF4-FFF2-40B4-BE49-F238E27FC236}">
                <a16:creationId xmlns:a16="http://schemas.microsoft.com/office/drawing/2014/main" id="{27C881A8-AB07-4F16-87A8-3353AF34D27D}"/>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2133" t="1648" r="869" b="1472"/>
          <a:stretch/>
        </p:blipFill>
        <p:spPr>
          <a:xfrm>
            <a:off x="0" y="14784146"/>
            <a:ext cx="15158936" cy="10799963"/>
          </a:xfrm>
          <a:prstGeom prst="rect">
            <a:avLst/>
          </a:prstGeom>
        </p:spPr>
      </p:pic>
      <p:grpSp>
        <p:nvGrpSpPr>
          <p:cNvPr id="64" name="Gruppieren 63">
            <a:extLst>
              <a:ext uri="{FF2B5EF4-FFF2-40B4-BE49-F238E27FC236}">
                <a16:creationId xmlns:a16="http://schemas.microsoft.com/office/drawing/2014/main" id="{C52FF196-8B07-4DE5-9185-DC9068C11AD1}"/>
              </a:ext>
            </a:extLst>
          </p:cNvPr>
          <p:cNvGrpSpPr/>
          <p:nvPr/>
        </p:nvGrpSpPr>
        <p:grpSpPr>
          <a:xfrm>
            <a:off x="801377" y="7093206"/>
            <a:ext cx="9535155" cy="10997481"/>
            <a:chOff x="430493" y="8906552"/>
            <a:chExt cx="9535155" cy="10799963"/>
          </a:xfrm>
        </p:grpSpPr>
        <p:grpSp>
          <p:nvGrpSpPr>
            <p:cNvPr id="63" name="Gruppieren 62">
              <a:extLst>
                <a:ext uri="{FF2B5EF4-FFF2-40B4-BE49-F238E27FC236}">
                  <a16:creationId xmlns:a16="http://schemas.microsoft.com/office/drawing/2014/main" id="{DDC27FF4-B85F-442C-8D2F-1953EA941DC9}"/>
                </a:ext>
              </a:extLst>
            </p:cNvPr>
            <p:cNvGrpSpPr/>
            <p:nvPr/>
          </p:nvGrpSpPr>
          <p:grpSpPr>
            <a:xfrm>
              <a:off x="529818" y="8906552"/>
              <a:ext cx="9435830" cy="10799963"/>
              <a:chOff x="4805132" y="12171352"/>
              <a:chExt cx="9435830" cy="10799963"/>
            </a:xfrm>
          </p:grpSpPr>
          <p:grpSp>
            <p:nvGrpSpPr>
              <p:cNvPr id="62" name="Gruppieren 61">
                <a:extLst>
                  <a:ext uri="{FF2B5EF4-FFF2-40B4-BE49-F238E27FC236}">
                    <a16:creationId xmlns:a16="http://schemas.microsoft.com/office/drawing/2014/main" id="{B76B809A-A691-4397-8511-84D1C8743C44}"/>
                  </a:ext>
                </a:extLst>
              </p:cNvPr>
              <p:cNvGrpSpPr/>
              <p:nvPr/>
            </p:nvGrpSpPr>
            <p:grpSpPr>
              <a:xfrm>
                <a:off x="4805132" y="12171352"/>
                <a:ext cx="9435830" cy="10799963"/>
                <a:chOff x="15603166" y="9957704"/>
                <a:chExt cx="9435830" cy="10799963"/>
              </a:xfrm>
            </p:grpSpPr>
            <p:grpSp>
              <p:nvGrpSpPr>
                <p:cNvPr id="33" name="Gruppieren 32">
                  <a:extLst>
                    <a:ext uri="{FF2B5EF4-FFF2-40B4-BE49-F238E27FC236}">
                      <a16:creationId xmlns:a16="http://schemas.microsoft.com/office/drawing/2014/main" id="{1D8D8E52-F990-4FF0-9208-2CFCA24D27C2}"/>
                    </a:ext>
                  </a:extLst>
                </p:cNvPr>
                <p:cNvGrpSpPr/>
                <p:nvPr/>
              </p:nvGrpSpPr>
              <p:grpSpPr>
                <a:xfrm>
                  <a:off x="15603166" y="9957704"/>
                  <a:ext cx="9435830" cy="10799963"/>
                  <a:chOff x="15603166" y="9957704"/>
                  <a:chExt cx="9260418" cy="11093100"/>
                </a:xfrm>
              </p:grpSpPr>
              <p:sp>
                <p:nvSpPr>
                  <p:cNvPr id="12" name="Rechteck: abgerundete Ecken 11">
                    <a:extLst>
                      <a:ext uri="{FF2B5EF4-FFF2-40B4-BE49-F238E27FC236}">
                        <a16:creationId xmlns:a16="http://schemas.microsoft.com/office/drawing/2014/main" id="{21DE4EFF-5880-4077-B889-49202FA0A831}"/>
                      </a:ext>
                    </a:extLst>
                  </p:cNvPr>
                  <p:cNvSpPr/>
                  <p:nvPr/>
                </p:nvSpPr>
                <p:spPr>
                  <a:xfrm>
                    <a:off x="15603166" y="10250841"/>
                    <a:ext cx="9260418" cy="10799963"/>
                  </a:xfrm>
                  <a:prstGeom prst="roundRect">
                    <a:avLst/>
                  </a:prstGeom>
                  <a:solidFill>
                    <a:srgbClr val="9DC3E6"/>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200" dirty="0">
                      <a:solidFill>
                        <a:schemeClr val="accent5">
                          <a:lumMod val="50000"/>
                        </a:schemeClr>
                      </a:solidFill>
                    </a:endParaRPr>
                  </a:p>
                  <a:p>
                    <a:r>
                      <a:rPr lang="de-DE" sz="7200" dirty="0">
                        <a:solidFill>
                          <a:schemeClr val="accent5">
                            <a:lumMod val="50000"/>
                          </a:schemeClr>
                        </a:solidFill>
                      </a:rPr>
                      <a:t> </a:t>
                    </a:r>
                  </a:p>
                </p:txBody>
              </p:sp>
              <p:sp>
                <p:nvSpPr>
                  <p:cNvPr id="44" name="Rechteck 17">
                    <a:extLst>
                      <a:ext uri="{FF2B5EF4-FFF2-40B4-BE49-F238E27FC236}">
                        <a16:creationId xmlns:a16="http://schemas.microsoft.com/office/drawing/2014/main" id="{331323A6-E684-4595-B3F1-625A1E25C9D8}"/>
                      </a:ext>
                    </a:extLst>
                  </p:cNvPr>
                  <p:cNvSpPr/>
                  <p:nvPr/>
                </p:nvSpPr>
                <p:spPr>
                  <a:xfrm>
                    <a:off x="16745235" y="9957704"/>
                    <a:ext cx="6767060" cy="879803"/>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grpSp>
            <p:sp>
              <p:nvSpPr>
                <p:cNvPr id="15" name="Textfeld 14">
                  <a:extLst>
                    <a:ext uri="{FF2B5EF4-FFF2-40B4-BE49-F238E27FC236}">
                      <a16:creationId xmlns:a16="http://schemas.microsoft.com/office/drawing/2014/main" id="{D313DDE4-344F-4AB3-AA32-47F770758407}"/>
                    </a:ext>
                  </a:extLst>
                </p:cNvPr>
                <p:cNvSpPr txBox="1"/>
                <p:nvPr/>
              </p:nvSpPr>
              <p:spPr>
                <a:xfrm>
                  <a:off x="16017919" y="11100984"/>
                  <a:ext cx="8523843" cy="2246769"/>
                </a:xfrm>
                <a:prstGeom prst="rect">
                  <a:avLst/>
                </a:prstGeom>
                <a:noFill/>
              </p:spPr>
              <p:txBody>
                <a:bodyPr wrap="square" rtlCol="0">
                  <a:spAutoFit/>
                </a:bodyPr>
                <a:lstStyle/>
                <a:p>
                  <a:pPr algn="just"/>
                  <a:r>
                    <a:rPr lang="de-DE" sz="2800" dirty="0">
                      <a:solidFill>
                        <a:schemeClr val="accent5">
                          <a:lumMod val="50000"/>
                        </a:schemeClr>
                      </a:solidFill>
                    </a:rPr>
                    <a:t>Die Gletscher spielen eine zentrale Rolle für die Wasser-versorgung der gesamten Region. </a:t>
                  </a:r>
                </a:p>
                <a:p>
                  <a:pPr algn="just"/>
                  <a:r>
                    <a:rPr lang="de-DE" sz="2800" dirty="0">
                      <a:solidFill>
                        <a:schemeClr val="accent5">
                          <a:lumMod val="50000"/>
                        </a:schemeClr>
                      </a:solidFill>
                    </a:rPr>
                    <a:t>Die antizyklische Ausgleichsfunktion des Schmelzwassers trägt insbesondere in den trockenen Sommermonaten zu fast 70% des </a:t>
                  </a:r>
                  <a:r>
                    <a:rPr lang="de-DE" sz="2800" i="1" dirty="0">
                      <a:solidFill>
                        <a:schemeClr val="accent5">
                          <a:lumMod val="50000"/>
                        </a:schemeClr>
                      </a:solidFill>
                    </a:rPr>
                    <a:t>summer flows</a:t>
                  </a:r>
                  <a:r>
                    <a:rPr lang="de-DE" sz="2800" dirty="0">
                      <a:solidFill>
                        <a:schemeClr val="accent5">
                          <a:lumMod val="50000"/>
                        </a:schemeClr>
                      </a:solidFill>
                    </a:rPr>
                    <a:t> der Flüsse bei. </a:t>
                  </a:r>
                  <a:r>
                    <a:rPr lang="de-DE" sz="2700" dirty="0">
                      <a:solidFill>
                        <a:schemeClr val="accent5">
                          <a:lumMod val="50000"/>
                        </a:schemeClr>
                      </a:solidFill>
                    </a:rPr>
                    <a:t> </a:t>
                  </a:r>
                </a:p>
              </p:txBody>
            </p:sp>
            <p:sp>
              <p:nvSpPr>
                <p:cNvPr id="49" name="Rechteck 17">
                  <a:extLst>
                    <a:ext uri="{FF2B5EF4-FFF2-40B4-BE49-F238E27FC236}">
                      <a16:creationId xmlns:a16="http://schemas.microsoft.com/office/drawing/2014/main" id="{92CA7D0F-F77E-4A44-8171-1DF3D94A9C22}"/>
                    </a:ext>
                  </a:extLst>
                </p:cNvPr>
                <p:cNvSpPr/>
                <p:nvPr/>
              </p:nvSpPr>
              <p:spPr>
                <a:xfrm>
                  <a:off x="15912037" y="13745380"/>
                  <a:ext cx="4240107" cy="714268"/>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sp>
              <p:nvSpPr>
                <p:cNvPr id="50" name="Textfeld 49">
                  <a:extLst>
                    <a:ext uri="{FF2B5EF4-FFF2-40B4-BE49-F238E27FC236}">
                      <a16:creationId xmlns:a16="http://schemas.microsoft.com/office/drawing/2014/main" id="{6C4B2167-68DD-4BE4-9856-6B2E0A7A0059}"/>
                    </a:ext>
                  </a:extLst>
                </p:cNvPr>
                <p:cNvSpPr txBox="1"/>
                <p:nvPr/>
              </p:nvSpPr>
              <p:spPr>
                <a:xfrm>
                  <a:off x="16595353" y="13819795"/>
                  <a:ext cx="2030428" cy="553998"/>
                </a:xfrm>
                <a:prstGeom prst="rect">
                  <a:avLst/>
                </a:prstGeom>
                <a:noFill/>
              </p:spPr>
              <p:txBody>
                <a:bodyPr wrap="none" rtlCol="0">
                  <a:spAutoFit/>
                </a:bodyPr>
                <a:lstStyle/>
                <a:p>
                  <a:r>
                    <a:rPr lang="de-DE" sz="3000" dirty="0">
                      <a:solidFill>
                        <a:schemeClr val="bg1"/>
                      </a:solidFill>
                    </a:rPr>
                    <a:t>Trinkwasser</a:t>
                  </a:r>
                  <a:endParaRPr lang="en-GB" sz="3000" dirty="0">
                    <a:solidFill>
                      <a:schemeClr val="bg1"/>
                    </a:solidFill>
                  </a:endParaRPr>
                </a:p>
              </p:txBody>
            </p:sp>
            <p:sp>
              <p:nvSpPr>
                <p:cNvPr id="52" name="Rechteck 17">
                  <a:extLst>
                    <a:ext uri="{FF2B5EF4-FFF2-40B4-BE49-F238E27FC236}">
                      <a16:creationId xmlns:a16="http://schemas.microsoft.com/office/drawing/2014/main" id="{8BCB05C7-1A90-40A4-B378-E7BF4C74B8F1}"/>
                    </a:ext>
                  </a:extLst>
                </p:cNvPr>
                <p:cNvSpPr/>
                <p:nvPr/>
              </p:nvSpPr>
              <p:spPr>
                <a:xfrm>
                  <a:off x="15912564" y="15619778"/>
                  <a:ext cx="4135274" cy="714268"/>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sp>
              <p:nvSpPr>
                <p:cNvPr id="53" name="Rechteck 17">
                  <a:extLst>
                    <a:ext uri="{FF2B5EF4-FFF2-40B4-BE49-F238E27FC236}">
                      <a16:creationId xmlns:a16="http://schemas.microsoft.com/office/drawing/2014/main" id="{054CD105-EBD6-44E9-BD75-31C66949D947}"/>
                    </a:ext>
                  </a:extLst>
                </p:cNvPr>
                <p:cNvSpPr/>
                <p:nvPr/>
              </p:nvSpPr>
              <p:spPr>
                <a:xfrm>
                  <a:off x="15975183" y="17697101"/>
                  <a:ext cx="4034156" cy="712998"/>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pic>
              <p:nvPicPr>
                <p:cNvPr id="17" name="Grafik 16" descr="Wasser">
                  <a:extLst>
                    <a:ext uri="{FF2B5EF4-FFF2-40B4-BE49-F238E27FC236}">
                      <a16:creationId xmlns:a16="http://schemas.microsoft.com/office/drawing/2014/main" id="{F2CF5575-7156-4A84-AEC9-F234399AFF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98169" y="13860519"/>
                  <a:ext cx="538609" cy="538609"/>
                </a:xfrm>
                <a:prstGeom prst="rect">
                  <a:avLst/>
                </a:prstGeom>
              </p:spPr>
            </p:pic>
            <p:sp>
              <p:nvSpPr>
                <p:cNvPr id="54" name="Textfeld 53">
                  <a:extLst>
                    <a:ext uri="{FF2B5EF4-FFF2-40B4-BE49-F238E27FC236}">
                      <a16:creationId xmlns:a16="http://schemas.microsoft.com/office/drawing/2014/main" id="{537C9C1B-F6FE-4ACD-9060-7AB64D5325D8}"/>
                    </a:ext>
                  </a:extLst>
                </p:cNvPr>
                <p:cNvSpPr txBox="1"/>
                <p:nvPr/>
              </p:nvSpPr>
              <p:spPr>
                <a:xfrm>
                  <a:off x="16210717" y="15695492"/>
                  <a:ext cx="2585184" cy="553998"/>
                </a:xfrm>
                <a:prstGeom prst="rect">
                  <a:avLst/>
                </a:prstGeom>
                <a:noFill/>
              </p:spPr>
              <p:txBody>
                <a:bodyPr wrap="square" rtlCol="0">
                  <a:spAutoFit/>
                </a:bodyPr>
                <a:lstStyle/>
                <a:p>
                  <a:r>
                    <a:rPr lang="de-DE" sz="3000" dirty="0">
                      <a:solidFill>
                        <a:schemeClr val="bg1"/>
                      </a:solidFill>
                    </a:rPr>
                    <a:t>Landwirtschaft</a:t>
                  </a:r>
                  <a:endParaRPr lang="en-GB" sz="3000" dirty="0">
                    <a:solidFill>
                      <a:schemeClr val="bg1"/>
                    </a:solidFill>
                  </a:endParaRPr>
                </a:p>
              </p:txBody>
            </p:sp>
            <p:pic>
              <p:nvPicPr>
                <p:cNvPr id="28" name="Grafik 27" descr="Mais">
                  <a:extLst>
                    <a:ext uri="{FF2B5EF4-FFF2-40B4-BE49-F238E27FC236}">
                      <a16:creationId xmlns:a16="http://schemas.microsoft.com/office/drawing/2014/main" id="{6125C53F-DED8-4CA8-AE86-FCF43A8BAC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998169" y="15711741"/>
                  <a:ext cx="540000" cy="540000"/>
                </a:xfrm>
                <a:prstGeom prst="rect">
                  <a:avLst/>
                </a:prstGeom>
              </p:spPr>
            </p:pic>
            <p:sp>
              <p:nvSpPr>
                <p:cNvPr id="55" name="Textfeld 54">
                  <a:extLst>
                    <a:ext uri="{FF2B5EF4-FFF2-40B4-BE49-F238E27FC236}">
                      <a16:creationId xmlns:a16="http://schemas.microsoft.com/office/drawing/2014/main" id="{11C8E927-9BAC-42FB-ADB1-8419DF140276}"/>
                    </a:ext>
                  </a:extLst>
                </p:cNvPr>
                <p:cNvSpPr txBox="1"/>
                <p:nvPr/>
              </p:nvSpPr>
              <p:spPr>
                <a:xfrm>
                  <a:off x="15996448" y="17811078"/>
                  <a:ext cx="2921249" cy="553998"/>
                </a:xfrm>
                <a:prstGeom prst="rect">
                  <a:avLst/>
                </a:prstGeom>
                <a:noFill/>
              </p:spPr>
              <p:txBody>
                <a:bodyPr wrap="none" rtlCol="0">
                  <a:spAutoFit/>
                </a:bodyPr>
                <a:lstStyle/>
                <a:p>
                  <a:r>
                    <a:rPr lang="de-DE" sz="3000" dirty="0">
                      <a:solidFill>
                        <a:schemeClr val="bg1"/>
                      </a:solidFill>
                    </a:rPr>
                    <a:t>Energiewirtschaft</a:t>
                  </a:r>
                  <a:endParaRPr lang="en-GB" sz="3000" dirty="0">
                    <a:solidFill>
                      <a:schemeClr val="bg1"/>
                    </a:solidFill>
                  </a:endParaRPr>
                </a:p>
              </p:txBody>
            </p:sp>
            <p:pic>
              <p:nvPicPr>
                <p:cNvPr id="32" name="Grafik 31" descr="Hochspannung">
                  <a:extLst>
                    <a:ext uri="{FF2B5EF4-FFF2-40B4-BE49-F238E27FC236}">
                      <a16:creationId xmlns:a16="http://schemas.microsoft.com/office/drawing/2014/main" id="{F6DECC4F-72C3-48CC-ADBB-2DB8B95D0B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98169" y="17744772"/>
                  <a:ext cx="540000" cy="540000"/>
                </a:xfrm>
                <a:prstGeom prst="rect">
                  <a:avLst/>
                </a:prstGeom>
              </p:spPr>
            </p:pic>
            <p:sp>
              <p:nvSpPr>
                <p:cNvPr id="56" name="Textfeld 55">
                  <a:extLst>
                    <a:ext uri="{FF2B5EF4-FFF2-40B4-BE49-F238E27FC236}">
                      <a16:creationId xmlns:a16="http://schemas.microsoft.com/office/drawing/2014/main" id="{5ECB794F-CA3A-46D7-8B2C-3F95EEF6360A}"/>
                    </a:ext>
                  </a:extLst>
                </p:cNvPr>
                <p:cNvSpPr txBox="1"/>
                <p:nvPr/>
              </p:nvSpPr>
              <p:spPr>
                <a:xfrm>
                  <a:off x="17223443" y="14535570"/>
                  <a:ext cx="5489805" cy="954107"/>
                </a:xfrm>
                <a:prstGeom prst="rect">
                  <a:avLst/>
                </a:prstGeom>
                <a:noFill/>
              </p:spPr>
              <p:txBody>
                <a:bodyPr wrap="square" rtlCol="0">
                  <a:spAutoFit/>
                </a:bodyPr>
                <a:lstStyle/>
                <a:p>
                  <a:r>
                    <a:rPr lang="de-DE" sz="2800" dirty="0">
                      <a:solidFill>
                        <a:schemeClr val="accent5">
                          <a:lumMod val="50000"/>
                        </a:schemeClr>
                      </a:solidFill>
                    </a:rPr>
                    <a:t>Lebensgrundlage für knapp 800 Mio. Menschen in umliegenden Regionen</a:t>
                  </a:r>
                  <a:endParaRPr lang="en-GB" sz="2800" dirty="0">
                    <a:solidFill>
                      <a:schemeClr val="accent5">
                        <a:lumMod val="50000"/>
                      </a:schemeClr>
                    </a:solidFill>
                  </a:endParaRPr>
                </a:p>
              </p:txBody>
            </p:sp>
            <p:sp>
              <p:nvSpPr>
                <p:cNvPr id="57" name="Textfeld 56">
                  <a:extLst>
                    <a:ext uri="{FF2B5EF4-FFF2-40B4-BE49-F238E27FC236}">
                      <a16:creationId xmlns:a16="http://schemas.microsoft.com/office/drawing/2014/main" id="{164BB9F7-0CC6-4615-A89E-3CC082145D99}"/>
                    </a:ext>
                  </a:extLst>
                </p:cNvPr>
                <p:cNvSpPr txBox="1"/>
                <p:nvPr/>
              </p:nvSpPr>
              <p:spPr>
                <a:xfrm>
                  <a:off x="17223443" y="16575314"/>
                  <a:ext cx="5414961" cy="954107"/>
                </a:xfrm>
                <a:prstGeom prst="rect">
                  <a:avLst/>
                </a:prstGeom>
                <a:noFill/>
              </p:spPr>
              <p:txBody>
                <a:bodyPr wrap="square" rtlCol="0">
                  <a:spAutoFit/>
                </a:bodyPr>
                <a:lstStyle/>
                <a:p>
                  <a:r>
                    <a:rPr lang="de-DE" sz="2800" dirty="0">
                      <a:solidFill>
                        <a:schemeClr val="accent5">
                          <a:lumMod val="50000"/>
                        </a:schemeClr>
                      </a:solidFill>
                    </a:rPr>
                    <a:t>Notwendige Bewässerung der Felder in den trockenen Sommern </a:t>
                  </a:r>
                  <a:endParaRPr lang="en-GB" sz="2800" dirty="0">
                    <a:solidFill>
                      <a:schemeClr val="accent5">
                        <a:lumMod val="50000"/>
                      </a:schemeClr>
                    </a:solidFill>
                  </a:endParaRPr>
                </a:p>
              </p:txBody>
            </p:sp>
            <p:sp>
              <p:nvSpPr>
                <p:cNvPr id="58" name="Textfeld 57">
                  <a:extLst>
                    <a:ext uri="{FF2B5EF4-FFF2-40B4-BE49-F238E27FC236}">
                      <a16:creationId xmlns:a16="http://schemas.microsoft.com/office/drawing/2014/main" id="{5D6859E8-B616-48D1-828D-D0D8B9F2F2DF}"/>
                    </a:ext>
                  </a:extLst>
                </p:cNvPr>
                <p:cNvSpPr txBox="1"/>
                <p:nvPr/>
              </p:nvSpPr>
              <p:spPr>
                <a:xfrm>
                  <a:off x="17255766" y="18627792"/>
                  <a:ext cx="5382859" cy="954107"/>
                </a:xfrm>
                <a:prstGeom prst="rect">
                  <a:avLst/>
                </a:prstGeom>
                <a:noFill/>
              </p:spPr>
              <p:txBody>
                <a:bodyPr wrap="square" rtlCol="0">
                  <a:spAutoFit/>
                </a:bodyPr>
                <a:lstStyle/>
                <a:p>
                  <a:r>
                    <a:rPr lang="de-DE" sz="2800" dirty="0">
                      <a:solidFill>
                        <a:schemeClr val="accent5">
                          <a:lumMod val="50000"/>
                        </a:schemeClr>
                      </a:solidFill>
                    </a:rPr>
                    <a:t>Wasserkraft als zukunftsgerichteter Sektor der Energiegewinnung</a:t>
                  </a:r>
                  <a:endParaRPr lang="en-GB" sz="2800" dirty="0">
                    <a:solidFill>
                      <a:schemeClr val="accent5">
                        <a:lumMod val="50000"/>
                      </a:schemeClr>
                    </a:solidFill>
                  </a:endParaRPr>
                </a:p>
              </p:txBody>
            </p:sp>
          </p:grpSp>
          <p:sp>
            <p:nvSpPr>
              <p:cNvPr id="48" name="Textfeld 47">
                <a:extLst>
                  <a:ext uri="{FF2B5EF4-FFF2-40B4-BE49-F238E27FC236}">
                    <a16:creationId xmlns:a16="http://schemas.microsoft.com/office/drawing/2014/main" id="{8F30A0AB-33B1-4A20-81FD-1D24D6EC8948}"/>
                  </a:ext>
                </a:extLst>
              </p:cNvPr>
              <p:cNvSpPr txBox="1"/>
              <p:nvPr/>
            </p:nvSpPr>
            <p:spPr>
              <a:xfrm>
                <a:off x="6322782" y="12234679"/>
                <a:ext cx="5341603" cy="646331"/>
              </a:xfrm>
              <a:prstGeom prst="rect">
                <a:avLst/>
              </a:prstGeom>
              <a:noFill/>
            </p:spPr>
            <p:txBody>
              <a:bodyPr wrap="square" rtlCol="0">
                <a:spAutoFit/>
              </a:bodyPr>
              <a:lstStyle/>
              <a:p>
                <a:r>
                  <a:rPr lang="de-DE" sz="3600" b="1" dirty="0">
                    <a:solidFill>
                      <a:schemeClr val="bg1"/>
                    </a:solidFill>
                  </a:rPr>
                  <a:t>Rolle des Gletscherwassers</a:t>
                </a:r>
              </a:p>
            </p:txBody>
          </p:sp>
        </p:grpSp>
        <p:sp>
          <p:nvSpPr>
            <p:cNvPr id="60" name="Textfeld 59">
              <a:extLst>
                <a:ext uri="{FF2B5EF4-FFF2-40B4-BE49-F238E27FC236}">
                  <a16:creationId xmlns:a16="http://schemas.microsoft.com/office/drawing/2014/main" id="{69B81F90-0FF2-46C4-B2CA-309DB906B4EE}"/>
                </a:ext>
              </a:extLst>
            </p:cNvPr>
            <p:cNvSpPr txBox="1"/>
            <p:nvPr/>
          </p:nvSpPr>
          <p:spPr>
            <a:xfrm>
              <a:off x="430493" y="19257167"/>
              <a:ext cx="8693715" cy="369332"/>
            </a:xfrm>
            <a:prstGeom prst="rect">
              <a:avLst/>
            </a:prstGeom>
            <a:noFill/>
          </p:spPr>
          <p:txBody>
            <a:bodyPr wrap="square" rtlCol="0">
              <a:spAutoFit/>
            </a:bodyPr>
            <a:lstStyle/>
            <a:p>
              <a:pPr algn="r"/>
              <a:r>
                <a:rPr lang="de-DE" sz="1800" i="1" dirty="0">
                  <a:solidFill>
                    <a:schemeClr val="accent5">
                      <a:lumMod val="50000"/>
                    </a:schemeClr>
                  </a:solidFill>
                </a:rPr>
                <a:t>Jorzik o.J; Krajick 2019; National Research Council 2012: 56; Xu et al. 2009: 522</a:t>
              </a:r>
            </a:p>
          </p:txBody>
        </p:sp>
      </p:grpSp>
      <p:sp>
        <p:nvSpPr>
          <p:cNvPr id="2" name="Textfeld 1">
            <a:extLst>
              <a:ext uri="{FF2B5EF4-FFF2-40B4-BE49-F238E27FC236}">
                <a16:creationId xmlns:a16="http://schemas.microsoft.com/office/drawing/2014/main" id="{505BD49F-C667-4402-80B8-5A77EFDF3007}"/>
              </a:ext>
            </a:extLst>
          </p:cNvPr>
          <p:cNvSpPr txBox="1"/>
          <p:nvPr/>
        </p:nvSpPr>
        <p:spPr>
          <a:xfrm flipH="1">
            <a:off x="9640633" y="28062164"/>
            <a:ext cx="10013872" cy="369332"/>
          </a:xfrm>
          <a:prstGeom prst="rect">
            <a:avLst/>
          </a:prstGeom>
          <a:noFill/>
        </p:spPr>
        <p:txBody>
          <a:bodyPr wrap="square" rtlCol="0">
            <a:spAutoFit/>
          </a:bodyPr>
          <a:lstStyle/>
          <a:p>
            <a:r>
              <a:rPr lang="de-DE" sz="1800" dirty="0">
                <a:solidFill>
                  <a:schemeClr val="accent5">
                    <a:lumMod val="50000"/>
                  </a:schemeClr>
                </a:solidFill>
              </a:rPr>
              <a:t>Abb.2: Komplexes Flusssystem entspringend aus dem Himalaya-Gebirge </a:t>
            </a:r>
            <a:r>
              <a:rPr lang="de-DE" sz="1800" i="1" dirty="0">
                <a:solidFill>
                  <a:schemeClr val="accent5">
                    <a:lumMod val="50000"/>
                  </a:schemeClr>
                </a:solidFill>
              </a:rPr>
              <a:t>(Quelle: eigene Darstellung)</a:t>
            </a:r>
            <a:endParaRPr lang="en-GB" sz="1800" i="1" dirty="0">
              <a:solidFill>
                <a:schemeClr val="accent5">
                  <a:lumMod val="50000"/>
                </a:schemeClr>
              </a:solidFill>
            </a:endParaRPr>
          </a:p>
        </p:txBody>
      </p:sp>
      <p:sp>
        <p:nvSpPr>
          <p:cNvPr id="96" name="Rechteck: abgerundete Ecken 95">
            <a:extLst>
              <a:ext uri="{FF2B5EF4-FFF2-40B4-BE49-F238E27FC236}">
                <a16:creationId xmlns:a16="http://schemas.microsoft.com/office/drawing/2014/main" id="{69B4CA64-3DD4-43FD-AA62-E0562F536F34}"/>
              </a:ext>
            </a:extLst>
          </p:cNvPr>
          <p:cNvSpPr/>
          <p:nvPr/>
        </p:nvSpPr>
        <p:spPr>
          <a:xfrm>
            <a:off x="1095357" y="31934464"/>
            <a:ext cx="18835712" cy="7425406"/>
          </a:xfrm>
          <a:prstGeom prst="roundRect">
            <a:avLst/>
          </a:prstGeom>
          <a:solidFill>
            <a:srgbClr val="9DC3E6"/>
          </a:solidFill>
          <a:ln>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Textfeld 96">
            <a:extLst>
              <a:ext uri="{FF2B5EF4-FFF2-40B4-BE49-F238E27FC236}">
                <a16:creationId xmlns:a16="http://schemas.microsoft.com/office/drawing/2014/main" id="{9E5EF6B7-DB73-494E-A363-B97596C31E3C}"/>
              </a:ext>
            </a:extLst>
          </p:cNvPr>
          <p:cNvSpPr txBox="1"/>
          <p:nvPr/>
        </p:nvSpPr>
        <p:spPr>
          <a:xfrm>
            <a:off x="2204890" y="32555182"/>
            <a:ext cx="16553156" cy="1384995"/>
          </a:xfrm>
          <a:prstGeom prst="rect">
            <a:avLst/>
          </a:prstGeom>
          <a:noFill/>
        </p:spPr>
        <p:txBody>
          <a:bodyPr wrap="square" rtlCol="0">
            <a:spAutoFit/>
          </a:bodyPr>
          <a:lstStyle/>
          <a:p>
            <a:pPr algn="just"/>
            <a:r>
              <a:rPr lang="de-DE" sz="2800" dirty="0">
                <a:solidFill>
                  <a:schemeClr val="accent5">
                    <a:lumMod val="50000"/>
                  </a:schemeClr>
                </a:solidFill>
              </a:rPr>
              <a:t>Insbesondere ärmere Bevölkerungsschichten mit einer höheren Vulnerabilität sind von der Wasserknappheit in der Himalaya-Region betroffen. Die entstehenden Folgen sind vielfältig und verstärken auf Dauer bestehende soziale Ungleichheiten:</a:t>
            </a:r>
          </a:p>
        </p:txBody>
      </p:sp>
      <p:sp>
        <p:nvSpPr>
          <p:cNvPr id="69" name="Rechteck 17">
            <a:extLst>
              <a:ext uri="{FF2B5EF4-FFF2-40B4-BE49-F238E27FC236}">
                <a16:creationId xmlns:a16="http://schemas.microsoft.com/office/drawing/2014/main" id="{EC1188B1-F4FC-4041-86C6-4F7C9C5D4D22}"/>
              </a:ext>
            </a:extLst>
          </p:cNvPr>
          <p:cNvSpPr/>
          <p:nvPr/>
        </p:nvSpPr>
        <p:spPr>
          <a:xfrm>
            <a:off x="2398587" y="31506187"/>
            <a:ext cx="6895242" cy="856554"/>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5">
              <a:lumMod val="75000"/>
            </a:schemeClr>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Textfeld 97">
            <a:extLst>
              <a:ext uri="{FF2B5EF4-FFF2-40B4-BE49-F238E27FC236}">
                <a16:creationId xmlns:a16="http://schemas.microsoft.com/office/drawing/2014/main" id="{19B60D6F-46F5-4424-9A4C-5208F04D6ACA}"/>
              </a:ext>
            </a:extLst>
          </p:cNvPr>
          <p:cNvSpPr txBox="1"/>
          <p:nvPr/>
        </p:nvSpPr>
        <p:spPr>
          <a:xfrm>
            <a:off x="4438926" y="31642076"/>
            <a:ext cx="1604495" cy="646331"/>
          </a:xfrm>
          <a:prstGeom prst="rect">
            <a:avLst/>
          </a:prstGeom>
          <a:noFill/>
        </p:spPr>
        <p:txBody>
          <a:bodyPr wrap="square" rtlCol="0">
            <a:spAutoFit/>
          </a:bodyPr>
          <a:lstStyle/>
          <a:p>
            <a:r>
              <a:rPr lang="de-DE" sz="3600" b="1" dirty="0">
                <a:solidFill>
                  <a:schemeClr val="bg1"/>
                </a:solidFill>
              </a:rPr>
              <a:t>Folgen</a:t>
            </a:r>
          </a:p>
        </p:txBody>
      </p:sp>
      <p:sp>
        <p:nvSpPr>
          <p:cNvPr id="99" name="Rechteck: abgerundete Ecken 98">
            <a:extLst>
              <a:ext uri="{FF2B5EF4-FFF2-40B4-BE49-F238E27FC236}">
                <a16:creationId xmlns:a16="http://schemas.microsoft.com/office/drawing/2014/main" id="{2FAA58B0-FA48-4DA9-99EF-0536C4DDC3B1}"/>
              </a:ext>
            </a:extLst>
          </p:cNvPr>
          <p:cNvSpPr/>
          <p:nvPr/>
        </p:nvSpPr>
        <p:spPr>
          <a:xfrm>
            <a:off x="2235347" y="34587131"/>
            <a:ext cx="4488906" cy="430542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hteck: abgerundete Ecken 71">
            <a:extLst>
              <a:ext uri="{FF2B5EF4-FFF2-40B4-BE49-F238E27FC236}">
                <a16:creationId xmlns:a16="http://schemas.microsoft.com/office/drawing/2014/main" id="{D45E50F7-8376-4362-8259-380F631A9F82}"/>
              </a:ext>
            </a:extLst>
          </p:cNvPr>
          <p:cNvSpPr/>
          <p:nvPr/>
        </p:nvSpPr>
        <p:spPr>
          <a:xfrm>
            <a:off x="8268760" y="34587131"/>
            <a:ext cx="4488906" cy="430542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hteck: abgerundete Ecken 72">
            <a:extLst>
              <a:ext uri="{FF2B5EF4-FFF2-40B4-BE49-F238E27FC236}">
                <a16:creationId xmlns:a16="http://schemas.microsoft.com/office/drawing/2014/main" id="{C609AD54-F22F-44FF-95BE-6D24413DECFF}"/>
              </a:ext>
            </a:extLst>
          </p:cNvPr>
          <p:cNvSpPr/>
          <p:nvPr/>
        </p:nvSpPr>
        <p:spPr>
          <a:xfrm>
            <a:off x="14269140" y="34587132"/>
            <a:ext cx="4488906" cy="43054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hteck 17">
            <a:extLst>
              <a:ext uri="{FF2B5EF4-FFF2-40B4-BE49-F238E27FC236}">
                <a16:creationId xmlns:a16="http://schemas.microsoft.com/office/drawing/2014/main" id="{2D3F787D-9107-409D-8689-362B2251F95B}"/>
              </a:ext>
            </a:extLst>
          </p:cNvPr>
          <p:cNvSpPr/>
          <p:nvPr/>
        </p:nvSpPr>
        <p:spPr>
          <a:xfrm>
            <a:off x="2916966" y="34322286"/>
            <a:ext cx="3048324" cy="716739"/>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Rechteck 17">
            <a:extLst>
              <a:ext uri="{FF2B5EF4-FFF2-40B4-BE49-F238E27FC236}">
                <a16:creationId xmlns:a16="http://schemas.microsoft.com/office/drawing/2014/main" id="{A8105D6F-F886-4691-879E-E45F55CED629}"/>
              </a:ext>
            </a:extLst>
          </p:cNvPr>
          <p:cNvSpPr/>
          <p:nvPr/>
        </p:nvSpPr>
        <p:spPr>
          <a:xfrm>
            <a:off x="14989431" y="34322286"/>
            <a:ext cx="3048324" cy="716739"/>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hteck 17">
            <a:extLst>
              <a:ext uri="{FF2B5EF4-FFF2-40B4-BE49-F238E27FC236}">
                <a16:creationId xmlns:a16="http://schemas.microsoft.com/office/drawing/2014/main" id="{BA1F1BA7-B39E-4445-815B-BD5460A93A15}"/>
              </a:ext>
            </a:extLst>
          </p:cNvPr>
          <p:cNvSpPr/>
          <p:nvPr/>
        </p:nvSpPr>
        <p:spPr>
          <a:xfrm>
            <a:off x="8917346" y="34322753"/>
            <a:ext cx="3048324" cy="716739"/>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feld 99">
            <a:extLst>
              <a:ext uri="{FF2B5EF4-FFF2-40B4-BE49-F238E27FC236}">
                <a16:creationId xmlns:a16="http://schemas.microsoft.com/office/drawing/2014/main" id="{9ED249FE-D5F3-4E8B-B62A-4D5A32D245DA}"/>
              </a:ext>
            </a:extLst>
          </p:cNvPr>
          <p:cNvSpPr txBox="1"/>
          <p:nvPr/>
        </p:nvSpPr>
        <p:spPr>
          <a:xfrm>
            <a:off x="3007507" y="34389007"/>
            <a:ext cx="1862740" cy="553998"/>
          </a:xfrm>
          <a:prstGeom prst="rect">
            <a:avLst/>
          </a:prstGeom>
          <a:noFill/>
        </p:spPr>
        <p:txBody>
          <a:bodyPr wrap="square" rtlCol="0">
            <a:spAutoFit/>
          </a:bodyPr>
          <a:lstStyle/>
          <a:p>
            <a:r>
              <a:rPr lang="de-DE" sz="3000" dirty="0">
                <a:solidFill>
                  <a:schemeClr val="bg1"/>
                </a:solidFill>
              </a:rPr>
              <a:t>Ökologisch</a:t>
            </a:r>
            <a:endParaRPr lang="en-GB" sz="3000" dirty="0">
              <a:solidFill>
                <a:schemeClr val="bg1"/>
              </a:solidFill>
            </a:endParaRPr>
          </a:p>
        </p:txBody>
      </p:sp>
      <p:sp>
        <p:nvSpPr>
          <p:cNvPr id="78" name="Textfeld 77">
            <a:extLst>
              <a:ext uri="{FF2B5EF4-FFF2-40B4-BE49-F238E27FC236}">
                <a16:creationId xmlns:a16="http://schemas.microsoft.com/office/drawing/2014/main" id="{A364A9D2-91F3-4331-8FA9-B888218BDC67}"/>
              </a:ext>
            </a:extLst>
          </p:cNvPr>
          <p:cNvSpPr txBox="1"/>
          <p:nvPr/>
        </p:nvSpPr>
        <p:spPr>
          <a:xfrm>
            <a:off x="15070016" y="34374974"/>
            <a:ext cx="2103125" cy="553998"/>
          </a:xfrm>
          <a:prstGeom prst="rect">
            <a:avLst/>
          </a:prstGeom>
          <a:noFill/>
        </p:spPr>
        <p:txBody>
          <a:bodyPr wrap="square" rtlCol="0">
            <a:spAutoFit/>
          </a:bodyPr>
          <a:lstStyle/>
          <a:p>
            <a:r>
              <a:rPr lang="de-DE" sz="3000" dirty="0">
                <a:solidFill>
                  <a:schemeClr val="bg1"/>
                </a:solidFill>
              </a:rPr>
              <a:t>Ökonomisch</a:t>
            </a:r>
            <a:endParaRPr lang="en-GB" sz="3000" dirty="0">
              <a:solidFill>
                <a:schemeClr val="bg1"/>
              </a:solidFill>
            </a:endParaRPr>
          </a:p>
        </p:txBody>
      </p:sp>
      <p:sp>
        <p:nvSpPr>
          <p:cNvPr id="79" name="Textfeld 78">
            <a:extLst>
              <a:ext uri="{FF2B5EF4-FFF2-40B4-BE49-F238E27FC236}">
                <a16:creationId xmlns:a16="http://schemas.microsoft.com/office/drawing/2014/main" id="{99F5DD47-22C8-4700-8E78-00D9A135ED7D}"/>
              </a:ext>
            </a:extLst>
          </p:cNvPr>
          <p:cNvSpPr txBox="1"/>
          <p:nvPr/>
        </p:nvSpPr>
        <p:spPr>
          <a:xfrm>
            <a:off x="9336992" y="34407648"/>
            <a:ext cx="1862740" cy="553998"/>
          </a:xfrm>
          <a:prstGeom prst="rect">
            <a:avLst/>
          </a:prstGeom>
          <a:noFill/>
        </p:spPr>
        <p:txBody>
          <a:bodyPr wrap="square" rtlCol="0">
            <a:spAutoFit/>
          </a:bodyPr>
          <a:lstStyle/>
          <a:p>
            <a:r>
              <a:rPr lang="de-DE" sz="3000" dirty="0">
                <a:solidFill>
                  <a:schemeClr val="bg1"/>
                </a:solidFill>
              </a:rPr>
              <a:t>Sozial</a:t>
            </a:r>
            <a:endParaRPr lang="en-GB" sz="3000" dirty="0">
              <a:solidFill>
                <a:schemeClr val="bg1"/>
              </a:solidFill>
            </a:endParaRPr>
          </a:p>
        </p:txBody>
      </p:sp>
      <p:sp>
        <p:nvSpPr>
          <p:cNvPr id="101" name="Textfeld 100">
            <a:extLst>
              <a:ext uri="{FF2B5EF4-FFF2-40B4-BE49-F238E27FC236}">
                <a16:creationId xmlns:a16="http://schemas.microsoft.com/office/drawing/2014/main" id="{E5FEF397-A8BD-4BAE-ABDA-A68237939A59}"/>
              </a:ext>
            </a:extLst>
          </p:cNvPr>
          <p:cNvSpPr txBox="1"/>
          <p:nvPr/>
        </p:nvSpPr>
        <p:spPr>
          <a:xfrm>
            <a:off x="2680682" y="35184486"/>
            <a:ext cx="3455718" cy="4647426"/>
          </a:xfrm>
          <a:prstGeom prst="rect">
            <a:avLst/>
          </a:prstGeom>
          <a:noFill/>
        </p:spPr>
        <p:txBody>
          <a:bodyPr wrap="square" rtlCol="0">
            <a:spAutoFit/>
          </a:bodyPr>
          <a:lstStyle/>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Entstehung von Dürren</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Ernteeinbußen in der Landwirtschaft</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Verlust einzigartiger Lebensräume für Flora und Fauna</a:t>
            </a:r>
            <a:endParaRPr lang="en-GB" sz="2800" dirty="0">
              <a:solidFill>
                <a:schemeClr val="accent5">
                  <a:lumMod val="50000"/>
                </a:schemeClr>
              </a:solidFill>
            </a:endParaRPr>
          </a:p>
          <a:p>
            <a:endParaRPr lang="en-GB" sz="7200" dirty="0">
              <a:solidFill>
                <a:schemeClr val="accent5">
                  <a:lumMod val="50000"/>
                </a:schemeClr>
              </a:solidFill>
            </a:endParaRPr>
          </a:p>
        </p:txBody>
      </p:sp>
      <p:sp>
        <p:nvSpPr>
          <p:cNvPr id="102" name="Textfeld 101">
            <a:extLst>
              <a:ext uri="{FF2B5EF4-FFF2-40B4-BE49-F238E27FC236}">
                <a16:creationId xmlns:a16="http://schemas.microsoft.com/office/drawing/2014/main" id="{CA3B0B2A-827B-4844-B6BE-5B72DF523177}"/>
              </a:ext>
            </a:extLst>
          </p:cNvPr>
          <p:cNvSpPr txBox="1"/>
          <p:nvPr/>
        </p:nvSpPr>
        <p:spPr>
          <a:xfrm>
            <a:off x="8745546" y="35375979"/>
            <a:ext cx="3515031" cy="3785652"/>
          </a:xfrm>
          <a:prstGeom prst="rect">
            <a:avLst/>
          </a:prstGeom>
          <a:noFill/>
        </p:spPr>
        <p:txBody>
          <a:bodyPr wrap="square" rtlCol="0">
            <a:spAutoFit/>
          </a:bodyPr>
          <a:lstStyle/>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Trinkwassermangel</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Gefährdung der Nahrungssicherheit</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Gesundheitsrisiko</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Migration und Flucht</a:t>
            </a:r>
            <a:endParaRPr lang="en-GB" sz="2800" dirty="0">
              <a:solidFill>
                <a:schemeClr val="accent5">
                  <a:lumMod val="50000"/>
                </a:schemeClr>
              </a:solidFill>
            </a:endParaRPr>
          </a:p>
          <a:p>
            <a:endParaRPr lang="en-GB" sz="7200" dirty="0">
              <a:solidFill>
                <a:schemeClr val="accent5">
                  <a:lumMod val="50000"/>
                </a:schemeClr>
              </a:solidFill>
            </a:endParaRPr>
          </a:p>
        </p:txBody>
      </p:sp>
      <p:sp>
        <p:nvSpPr>
          <p:cNvPr id="103" name="Textfeld 102">
            <a:extLst>
              <a:ext uri="{FF2B5EF4-FFF2-40B4-BE49-F238E27FC236}">
                <a16:creationId xmlns:a16="http://schemas.microsoft.com/office/drawing/2014/main" id="{FF773268-5DDF-4DA3-8B78-00313C017011}"/>
              </a:ext>
            </a:extLst>
          </p:cNvPr>
          <p:cNvSpPr txBox="1"/>
          <p:nvPr/>
        </p:nvSpPr>
        <p:spPr>
          <a:xfrm>
            <a:off x="14744932" y="35375979"/>
            <a:ext cx="3515994" cy="4216539"/>
          </a:xfrm>
          <a:prstGeom prst="rect">
            <a:avLst/>
          </a:prstGeom>
          <a:noFill/>
        </p:spPr>
        <p:txBody>
          <a:bodyPr wrap="square" rtlCol="0">
            <a:spAutoFit/>
          </a:bodyPr>
          <a:lstStyle/>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Wirtschaftliche Einbußen durch geringe Land- und Energiewirtschaft</a:t>
            </a:r>
            <a:endParaRPr lang="en-GB" sz="2800" dirty="0">
              <a:solidFill>
                <a:schemeClr val="accent5">
                  <a:lumMod val="50000"/>
                </a:schemeClr>
              </a:solidFill>
            </a:endParaRPr>
          </a:p>
          <a:p>
            <a:pPr marL="457200" lvl="0" indent="-457200">
              <a:buBlip>
                <a:blip r:embed="rId10">
                  <a:extLst>
                    <a:ext uri="{96DAC541-7B7A-43D3-8B79-37D633B846F1}">
                      <asvg:svgBlip xmlns:asvg="http://schemas.microsoft.com/office/drawing/2016/SVG/main" r:embed="rId11"/>
                    </a:ext>
                  </a:extLst>
                </a:blip>
              </a:buBlip>
            </a:pPr>
            <a:r>
              <a:rPr lang="de-DE" sz="2800" dirty="0">
                <a:solidFill>
                  <a:schemeClr val="accent5">
                    <a:lumMod val="50000"/>
                  </a:schemeClr>
                </a:solidFill>
              </a:rPr>
              <a:t>Steigende Preise u.a. für Energie oder Nahrung</a:t>
            </a:r>
            <a:endParaRPr lang="en-GB" sz="2800" dirty="0">
              <a:solidFill>
                <a:schemeClr val="accent5">
                  <a:lumMod val="50000"/>
                </a:schemeClr>
              </a:solidFill>
            </a:endParaRPr>
          </a:p>
          <a:p>
            <a:endParaRPr lang="en-GB" sz="7200" dirty="0">
              <a:solidFill>
                <a:schemeClr val="accent5">
                  <a:lumMod val="50000"/>
                </a:schemeClr>
              </a:solidFill>
            </a:endParaRPr>
          </a:p>
        </p:txBody>
      </p:sp>
      <p:pic>
        <p:nvPicPr>
          <p:cNvPr id="105" name="Grafik 104" descr="Blatt">
            <a:extLst>
              <a:ext uri="{FF2B5EF4-FFF2-40B4-BE49-F238E27FC236}">
                <a16:creationId xmlns:a16="http://schemas.microsoft.com/office/drawing/2014/main" id="{CCC66209-4B02-49DA-BE10-66218BEDEE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91212" y="34364949"/>
            <a:ext cx="540000" cy="540000"/>
          </a:xfrm>
          <a:prstGeom prst="rect">
            <a:avLst/>
          </a:prstGeom>
        </p:spPr>
      </p:pic>
      <p:pic>
        <p:nvPicPr>
          <p:cNvPr id="107" name="Grafik 106" descr="Gruppe">
            <a:extLst>
              <a:ext uri="{FF2B5EF4-FFF2-40B4-BE49-F238E27FC236}">
                <a16:creationId xmlns:a16="http://schemas.microsoft.com/office/drawing/2014/main" id="{2E8E2651-5432-409A-A98A-EB335F12A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11016" y="34344573"/>
            <a:ext cx="612000" cy="612000"/>
          </a:xfrm>
          <a:prstGeom prst="rect">
            <a:avLst/>
          </a:prstGeom>
        </p:spPr>
      </p:pic>
      <p:pic>
        <p:nvPicPr>
          <p:cNvPr id="111" name="Grafik 110" descr="Münzen">
            <a:extLst>
              <a:ext uri="{FF2B5EF4-FFF2-40B4-BE49-F238E27FC236}">
                <a16:creationId xmlns:a16="http://schemas.microsoft.com/office/drawing/2014/main" id="{F23A78C9-044B-4EC6-8C25-2459DA16F9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173141" y="34380573"/>
            <a:ext cx="540000" cy="540000"/>
          </a:xfrm>
          <a:prstGeom prst="rect">
            <a:avLst/>
          </a:prstGeom>
        </p:spPr>
      </p:pic>
      <p:sp>
        <p:nvSpPr>
          <p:cNvPr id="116" name="Textfeld 115">
            <a:extLst>
              <a:ext uri="{FF2B5EF4-FFF2-40B4-BE49-F238E27FC236}">
                <a16:creationId xmlns:a16="http://schemas.microsoft.com/office/drawing/2014/main" id="{AB8ED6FA-1D02-4981-9779-8782E8839FC6}"/>
              </a:ext>
            </a:extLst>
          </p:cNvPr>
          <p:cNvSpPr txBox="1"/>
          <p:nvPr/>
        </p:nvSpPr>
        <p:spPr>
          <a:xfrm>
            <a:off x="13502103" y="38994416"/>
            <a:ext cx="6347668" cy="369332"/>
          </a:xfrm>
          <a:prstGeom prst="rect">
            <a:avLst/>
          </a:prstGeom>
          <a:noFill/>
        </p:spPr>
        <p:txBody>
          <a:bodyPr wrap="square" rtlCol="0">
            <a:spAutoFit/>
          </a:bodyPr>
          <a:lstStyle/>
          <a:p>
            <a:r>
              <a:rPr lang="en-GB" sz="1800" i="1" dirty="0">
                <a:solidFill>
                  <a:srgbClr val="203864"/>
                </a:solidFill>
              </a:rPr>
              <a:t>Xu et al. 2009: 527; National Research Council 2012: 60</a:t>
            </a:r>
            <a:endParaRPr lang="en-GB" sz="1800" dirty="0">
              <a:solidFill>
                <a:srgbClr val="203864"/>
              </a:solidFill>
            </a:endParaRPr>
          </a:p>
        </p:txBody>
      </p:sp>
      <p:sp>
        <p:nvSpPr>
          <p:cNvPr id="7" name="Textfeld 6">
            <a:extLst>
              <a:ext uri="{FF2B5EF4-FFF2-40B4-BE49-F238E27FC236}">
                <a16:creationId xmlns:a16="http://schemas.microsoft.com/office/drawing/2014/main" id="{40C9F05D-EA25-465E-AB03-0FBFD9B53A01}"/>
              </a:ext>
            </a:extLst>
          </p:cNvPr>
          <p:cNvSpPr txBox="1"/>
          <p:nvPr/>
        </p:nvSpPr>
        <p:spPr>
          <a:xfrm>
            <a:off x="21801781" y="22685734"/>
            <a:ext cx="7630230" cy="2308324"/>
          </a:xfrm>
          <a:prstGeom prst="rect">
            <a:avLst/>
          </a:prstGeom>
          <a:noFill/>
        </p:spPr>
        <p:txBody>
          <a:bodyPr wrap="square" rtlCol="0">
            <a:spAutoFit/>
          </a:bodyPr>
          <a:lstStyle/>
          <a:p>
            <a:pPr algn="ctr"/>
            <a:r>
              <a:rPr lang="de-DE" sz="7000" b="1" dirty="0">
                <a:solidFill>
                  <a:srgbClr val="002060"/>
                </a:solidFill>
                <a:cs typeface="Arial" panose="020B0604020202020204" pitchFamily="34" charset="0"/>
              </a:rPr>
              <a:t>Was kann getan </a:t>
            </a:r>
          </a:p>
          <a:p>
            <a:pPr algn="ctr"/>
            <a:r>
              <a:rPr lang="de-DE" sz="7000" b="1" dirty="0">
                <a:solidFill>
                  <a:srgbClr val="002060"/>
                </a:solidFill>
                <a:cs typeface="Arial" panose="020B0604020202020204" pitchFamily="34" charset="0"/>
              </a:rPr>
              <a:t>werden?</a:t>
            </a:r>
            <a:endParaRPr lang="en-GB" sz="7000" b="1" dirty="0">
              <a:solidFill>
                <a:srgbClr val="002060"/>
              </a:solidFill>
              <a:cs typeface="Arial" panose="020B0604020202020204" pitchFamily="34" charset="0"/>
            </a:endParaRPr>
          </a:p>
        </p:txBody>
      </p:sp>
      <p:grpSp>
        <p:nvGrpSpPr>
          <p:cNvPr id="16" name="Gruppieren 15">
            <a:extLst>
              <a:ext uri="{FF2B5EF4-FFF2-40B4-BE49-F238E27FC236}">
                <a16:creationId xmlns:a16="http://schemas.microsoft.com/office/drawing/2014/main" id="{339845FD-521D-4507-ABE3-28328D55CF2F}"/>
              </a:ext>
            </a:extLst>
          </p:cNvPr>
          <p:cNvGrpSpPr/>
          <p:nvPr/>
        </p:nvGrpSpPr>
        <p:grpSpPr>
          <a:xfrm>
            <a:off x="1701895" y="21888036"/>
            <a:ext cx="5713672" cy="6623558"/>
            <a:chOff x="1531241" y="22356184"/>
            <a:chExt cx="5713672" cy="6623558"/>
          </a:xfrm>
        </p:grpSpPr>
        <p:grpSp>
          <p:nvGrpSpPr>
            <p:cNvPr id="13" name="Gruppieren 12">
              <a:extLst>
                <a:ext uri="{FF2B5EF4-FFF2-40B4-BE49-F238E27FC236}">
                  <a16:creationId xmlns:a16="http://schemas.microsoft.com/office/drawing/2014/main" id="{7B168E82-5E9A-48AC-A467-4648EAA4A2C3}"/>
                </a:ext>
              </a:extLst>
            </p:cNvPr>
            <p:cNvGrpSpPr/>
            <p:nvPr/>
          </p:nvGrpSpPr>
          <p:grpSpPr>
            <a:xfrm>
              <a:off x="1630822" y="22356184"/>
              <a:ext cx="5614091" cy="2181198"/>
              <a:chOff x="1630822" y="22356184"/>
              <a:chExt cx="5614091" cy="2181198"/>
            </a:xfrm>
          </p:grpSpPr>
          <p:sp>
            <p:nvSpPr>
              <p:cNvPr id="95" name="Freihandform: Form 94">
                <a:extLst>
                  <a:ext uri="{FF2B5EF4-FFF2-40B4-BE49-F238E27FC236}">
                    <a16:creationId xmlns:a16="http://schemas.microsoft.com/office/drawing/2014/main" id="{4B730097-8AAD-47F3-BCA8-87E6BAF021A9}"/>
                  </a:ext>
                </a:extLst>
              </p:cNvPr>
              <p:cNvSpPr/>
              <p:nvPr/>
            </p:nvSpPr>
            <p:spPr>
              <a:xfrm>
                <a:off x="1630822" y="22356184"/>
                <a:ext cx="5614091" cy="1741230"/>
              </a:xfrm>
              <a:custGeom>
                <a:avLst/>
                <a:gdLst>
                  <a:gd name="connsiteX0" fmla="*/ 0 w 9377464"/>
                  <a:gd name="connsiteY0" fmla="*/ 4824933 h 4824933"/>
                  <a:gd name="connsiteX1" fmla="*/ 4688732 w 9377464"/>
                  <a:gd name="connsiteY1" fmla="*/ 14 h 4824933"/>
                  <a:gd name="connsiteX2" fmla="*/ 9377464 w 9377464"/>
                  <a:gd name="connsiteY2" fmla="*/ 4766567 h 4824933"/>
                  <a:gd name="connsiteX3" fmla="*/ 9377464 w 9377464"/>
                  <a:gd name="connsiteY3" fmla="*/ 4766567 h 4824933"/>
                </a:gdLst>
                <a:ahLst/>
                <a:cxnLst>
                  <a:cxn ang="0">
                    <a:pos x="connsiteX0" y="connsiteY0"/>
                  </a:cxn>
                  <a:cxn ang="0">
                    <a:pos x="connsiteX1" y="connsiteY1"/>
                  </a:cxn>
                  <a:cxn ang="0">
                    <a:pos x="connsiteX2" y="connsiteY2"/>
                  </a:cxn>
                  <a:cxn ang="0">
                    <a:pos x="connsiteX3" y="connsiteY3"/>
                  </a:cxn>
                </a:cxnLst>
                <a:rect l="l" t="t" r="r" b="b"/>
                <a:pathLst>
                  <a:path w="9377464" h="4824933">
                    <a:moveTo>
                      <a:pt x="0" y="4824933"/>
                    </a:moveTo>
                    <a:cubicBezTo>
                      <a:pt x="1562910" y="2417337"/>
                      <a:pt x="3125821" y="9742"/>
                      <a:pt x="4688732" y="14"/>
                    </a:cubicBezTo>
                    <a:cubicBezTo>
                      <a:pt x="6251643" y="-9714"/>
                      <a:pt x="9377464" y="4766567"/>
                      <a:pt x="9377464" y="4766567"/>
                    </a:cubicBezTo>
                    <a:lnTo>
                      <a:pt x="9377464" y="4766567"/>
                    </a:lnTo>
                  </a:path>
                </a:pathLst>
              </a:cu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sp>
            <p:nvSpPr>
              <p:cNvPr id="110" name="Textfeld 109">
                <a:extLst>
                  <a:ext uri="{FF2B5EF4-FFF2-40B4-BE49-F238E27FC236}">
                    <a16:creationId xmlns:a16="http://schemas.microsoft.com/office/drawing/2014/main" id="{4B478C46-A8AB-4DD6-B0B4-C8586ACA5C7D}"/>
                  </a:ext>
                </a:extLst>
              </p:cNvPr>
              <p:cNvSpPr txBox="1"/>
              <p:nvPr/>
            </p:nvSpPr>
            <p:spPr>
              <a:xfrm>
                <a:off x="2393412" y="23891051"/>
                <a:ext cx="3967279" cy="646331"/>
              </a:xfrm>
              <a:prstGeom prst="rect">
                <a:avLst/>
              </a:prstGeom>
              <a:noFill/>
              <a:ln>
                <a:noFill/>
              </a:ln>
            </p:spPr>
            <p:txBody>
              <a:bodyPr wrap="square" rtlCol="0">
                <a:spAutoFit/>
              </a:bodyPr>
              <a:lstStyle/>
              <a:p>
                <a:r>
                  <a:rPr lang="de-DE" sz="3600" b="1" dirty="0">
                    <a:solidFill>
                      <a:schemeClr val="accent5">
                        <a:lumMod val="50000"/>
                      </a:schemeClr>
                    </a:solidFill>
                  </a:rPr>
                  <a:t>Peak-Water-Effect</a:t>
                </a:r>
              </a:p>
            </p:txBody>
          </p:sp>
        </p:grpSp>
        <p:sp>
          <p:nvSpPr>
            <p:cNvPr id="112" name="Textfeld 111">
              <a:extLst>
                <a:ext uri="{FF2B5EF4-FFF2-40B4-BE49-F238E27FC236}">
                  <a16:creationId xmlns:a16="http://schemas.microsoft.com/office/drawing/2014/main" id="{6F4FDB43-8747-44D8-A5F4-A362D48F8701}"/>
                </a:ext>
              </a:extLst>
            </p:cNvPr>
            <p:cNvSpPr txBox="1"/>
            <p:nvPr/>
          </p:nvSpPr>
          <p:spPr>
            <a:xfrm>
              <a:off x="1531241" y="25009424"/>
              <a:ext cx="5545578" cy="3970318"/>
            </a:xfrm>
            <a:prstGeom prst="rect">
              <a:avLst/>
            </a:prstGeom>
            <a:noFill/>
          </p:spPr>
          <p:txBody>
            <a:bodyPr wrap="square" rtlCol="0">
              <a:spAutoFit/>
            </a:bodyPr>
            <a:lstStyle/>
            <a:p>
              <a:pPr algn="just"/>
              <a:r>
                <a:rPr lang="de-DE" sz="2800" dirty="0">
                  <a:solidFill>
                    <a:schemeClr val="accent5">
                      <a:lumMod val="50000"/>
                    </a:schemeClr>
                  </a:solidFill>
                </a:rPr>
                <a:t>Bis zum Erreichen des kritischen Punktes </a:t>
              </a:r>
              <a:r>
                <a:rPr lang="de-DE" sz="2800" i="1" dirty="0">
                  <a:solidFill>
                    <a:schemeClr val="accent5">
                      <a:lumMod val="50000"/>
                    </a:schemeClr>
                  </a:solidFill>
                </a:rPr>
                <a:t>(Peak) </a:t>
              </a:r>
              <a:r>
                <a:rPr lang="de-DE" sz="2800" dirty="0">
                  <a:solidFill>
                    <a:schemeClr val="accent5">
                      <a:lumMod val="50000"/>
                    </a:schemeClr>
                  </a:solidFill>
                </a:rPr>
                <a:t>fließt bei der Gletscherschmelze mehr Wasser ab. Anschließend kann der an Größe verlierende Gletscher nicht mehr ausreichend Schmelzwasser ab-geben, das Wasservolumen ver-mindert sich stark und führt zu einer Wasserknappheit	</a:t>
              </a:r>
              <a:endParaRPr lang="en-GB" sz="1500" dirty="0">
                <a:solidFill>
                  <a:schemeClr val="accent5">
                    <a:lumMod val="50000"/>
                  </a:schemeClr>
                </a:solidFill>
              </a:endParaRPr>
            </a:p>
          </p:txBody>
        </p:sp>
      </p:grpSp>
      <p:sp>
        <p:nvSpPr>
          <p:cNvPr id="30" name="Pfeil: nach rechts gekrümmt 29">
            <a:extLst>
              <a:ext uri="{FF2B5EF4-FFF2-40B4-BE49-F238E27FC236}">
                <a16:creationId xmlns:a16="http://schemas.microsoft.com/office/drawing/2014/main" id="{18A62331-0B31-42A6-BD0C-663B132BBB35}"/>
              </a:ext>
            </a:extLst>
          </p:cNvPr>
          <p:cNvSpPr/>
          <p:nvPr/>
        </p:nvSpPr>
        <p:spPr>
          <a:xfrm rot="21100034" flipH="1">
            <a:off x="8090777" y="26947784"/>
            <a:ext cx="1221956" cy="3975647"/>
          </a:xfrm>
          <a:prstGeom prst="curvedRightArrow">
            <a:avLst/>
          </a:prstGeom>
          <a:solidFill>
            <a:srgbClr val="FEA89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feld 25">
            <a:extLst>
              <a:ext uri="{FF2B5EF4-FFF2-40B4-BE49-F238E27FC236}">
                <a16:creationId xmlns:a16="http://schemas.microsoft.com/office/drawing/2014/main" id="{1CC9E17A-AFDD-43BE-9D60-0F2067F83A46}"/>
              </a:ext>
            </a:extLst>
          </p:cNvPr>
          <p:cNvSpPr txBox="1"/>
          <p:nvPr/>
        </p:nvSpPr>
        <p:spPr>
          <a:xfrm>
            <a:off x="293913" y="40908137"/>
            <a:ext cx="26548636" cy="2585323"/>
          </a:xfrm>
          <a:prstGeom prst="rect">
            <a:avLst/>
          </a:prstGeom>
          <a:noFill/>
        </p:spPr>
        <p:txBody>
          <a:bodyPr wrap="square" rtlCol="0">
            <a:spAutoFit/>
          </a:bodyPr>
          <a:lstStyle/>
          <a:p>
            <a:pPr algn="just"/>
            <a:r>
              <a:rPr lang="en-GB" sz="1800" b="1" dirty="0">
                <a:solidFill>
                  <a:srgbClr val="203864"/>
                </a:solidFill>
              </a:rPr>
              <a:t>Harshitha, S. </a:t>
            </a:r>
            <a:r>
              <a:rPr lang="en-GB" sz="1800" dirty="0">
                <a:solidFill>
                  <a:srgbClr val="203864"/>
                </a:solidFill>
              </a:rPr>
              <a:t>(2018): Ice Stupas – aka Artificial Glaciers. Science Reporter, Vol. 55. S. 60 -61; </a:t>
            </a:r>
            <a:r>
              <a:rPr lang="de-DE" sz="1800" b="1" dirty="0">
                <a:solidFill>
                  <a:srgbClr val="203864"/>
                </a:solidFill>
              </a:rPr>
              <a:t>Himalaya Institute of Alternatives </a:t>
            </a:r>
            <a:r>
              <a:rPr lang="de-DE" sz="1800" dirty="0">
                <a:solidFill>
                  <a:srgbClr val="203864"/>
                </a:solidFill>
              </a:rPr>
              <a:t>(o. J.): The Ice Stupa Project. Online unter: https://www.hial.edu.in/ice-stupa/ (20.01.2020)</a:t>
            </a:r>
            <a:r>
              <a:rPr lang="en-GB" sz="1800" dirty="0">
                <a:solidFill>
                  <a:srgbClr val="203864"/>
                </a:solidFill>
              </a:rPr>
              <a:t>; </a:t>
            </a:r>
            <a:r>
              <a:rPr lang="de-DE" sz="1800" b="1" dirty="0">
                <a:solidFill>
                  <a:srgbClr val="203864"/>
                </a:solidFill>
              </a:rPr>
              <a:t>Jorzik, O. </a:t>
            </a:r>
            <a:r>
              <a:rPr lang="de-DE" sz="1800" dirty="0">
                <a:solidFill>
                  <a:srgbClr val="203864"/>
                </a:solidFill>
              </a:rPr>
              <a:t>(o.J.): Gletscherschmelze in den asiatischen Hochgebirgen. ESKP Wissensplattform Erde und Umwelt. Online unter: https://www.eskp.de/klimawandel/gletscherschmelze-in-den-asiatischen-hochgebirgen-9351035/ (05.12.2019); </a:t>
            </a:r>
            <a:r>
              <a:rPr lang="en-GB" sz="1800" b="1" dirty="0">
                <a:solidFill>
                  <a:srgbClr val="203864"/>
                </a:solidFill>
              </a:rPr>
              <a:t>Krajick, K. </a:t>
            </a:r>
            <a:r>
              <a:rPr lang="en-GB" sz="1800" dirty="0">
                <a:solidFill>
                  <a:srgbClr val="203864"/>
                </a:solidFill>
              </a:rPr>
              <a:t>(2019): Melting of Himalayan Glaciers Has Doubled in Recent Years Fast-Paced Warming Is Consistently Affecting Huge Region, Says New Study. Earth Institute Columbia University. Online unter: https://blogs.ei.columbia.edu/2019/06/19/melting-himalayan-glaciers-doubled/ (04.12.2019); </a:t>
            </a:r>
            <a:r>
              <a:rPr lang="en-GB" sz="1800" b="1" dirty="0">
                <a:solidFill>
                  <a:srgbClr val="203864"/>
                </a:solidFill>
              </a:rPr>
              <a:t>National Research Council </a:t>
            </a:r>
            <a:r>
              <a:rPr lang="en-GB" sz="1800" dirty="0">
                <a:solidFill>
                  <a:srgbClr val="203864"/>
                </a:solidFill>
              </a:rPr>
              <a:t>(2012): Himalayan Glaciers: Climate Change, Water Resources, and Water Security. Washington, DC: The National Academies Press. DOI: https://doi.org/10.17226/13449.; </a:t>
            </a:r>
            <a:r>
              <a:rPr lang="de-DE" sz="1800" b="1" dirty="0">
                <a:solidFill>
                  <a:srgbClr val="203864"/>
                </a:solidFill>
              </a:rPr>
              <a:t>Strochlic, N. </a:t>
            </a:r>
            <a:r>
              <a:rPr lang="de-DE" sz="1800" dirty="0">
                <a:solidFill>
                  <a:srgbClr val="203864"/>
                </a:solidFill>
              </a:rPr>
              <a:t>(2018): Die „Eis-Stupas“, die den Himalaya bewässern könnten. National Geographic. Online unter: https://www.nationalgeographic.de/perpetual-planet/2018/03/die-eis-stupas-die-den-himalaya-bewaessern-koennten (15.01.2020)</a:t>
            </a:r>
            <a:r>
              <a:rPr lang="en-GB" sz="1800" dirty="0">
                <a:solidFill>
                  <a:srgbClr val="203864"/>
                </a:solidFill>
              </a:rPr>
              <a:t>; </a:t>
            </a:r>
            <a:r>
              <a:rPr lang="en-GB" sz="1800" b="1" dirty="0">
                <a:solidFill>
                  <a:srgbClr val="203864"/>
                </a:solidFill>
              </a:rPr>
              <a:t>Xu, J., Grumbine, R. E., Shrestha, A., Eriksson, M., Yang, X., Wang, Y. &amp; A. Wilkes </a:t>
            </a:r>
            <a:r>
              <a:rPr lang="en-GB" sz="1800" dirty="0">
                <a:solidFill>
                  <a:srgbClr val="203864"/>
                </a:solidFill>
              </a:rPr>
              <a:t>(2009): The Melting Himalayas: Cascading Effects of Climate Change on Water, Biodiversity, and Livelihoods. In: Conservation Biology, Vol. 23, No. 3, 520–530. DOI: 10.1111/j.1523-1739.2009.01237.x</a:t>
            </a:r>
          </a:p>
          <a:p>
            <a:endParaRPr lang="en-GB" sz="1800" dirty="0">
              <a:solidFill>
                <a:srgbClr val="203864"/>
              </a:solidFill>
            </a:endParaRPr>
          </a:p>
          <a:p>
            <a:endParaRPr lang="en-GB" sz="1800" dirty="0">
              <a:solidFill>
                <a:srgbClr val="203864"/>
              </a:solidFill>
            </a:endParaRPr>
          </a:p>
          <a:p>
            <a:endParaRPr lang="en-GB" sz="1800" dirty="0">
              <a:solidFill>
                <a:srgbClr val="203864"/>
              </a:solidFill>
            </a:endParaRPr>
          </a:p>
        </p:txBody>
      </p:sp>
      <p:grpSp>
        <p:nvGrpSpPr>
          <p:cNvPr id="88" name="Gruppieren 87">
            <a:extLst>
              <a:ext uri="{FF2B5EF4-FFF2-40B4-BE49-F238E27FC236}">
                <a16:creationId xmlns:a16="http://schemas.microsoft.com/office/drawing/2014/main" id="{545903F7-C3D7-4C63-9684-33846FD5E4FD}"/>
              </a:ext>
            </a:extLst>
          </p:cNvPr>
          <p:cNvGrpSpPr/>
          <p:nvPr/>
        </p:nvGrpSpPr>
        <p:grpSpPr>
          <a:xfrm>
            <a:off x="20838747" y="25154446"/>
            <a:ext cx="8593264" cy="14184623"/>
            <a:chOff x="35464803" y="29385006"/>
            <a:chExt cx="8555110" cy="13495640"/>
          </a:xfrm>
        </p:grpSpPr>
        <p:sp>
          <p:nvSpPr>
            <p:cNvPr id="117" name="Rechteck: abgerundete Ecken 116">
              <a:extLst>
                <a:ext uri="{FF2B5EF4-FFF2-40B4-BE49-F238E27FC236}">
                  <a16:creationId xmlns:a16="http://schemas.microsoft.com/office/drawing/2014/main" id="{0D03C07E-6A9E-402E-9860-F315729EF8FD}"/>
                </a:ext>
              </a:extLst>
            </p:cNvPr>
            <p:cNvSpPr/>
            <p:nvPr/>
          </p:nvSpPr>
          <p:spPr>
            <a:xfrm>
              <a:off x="35464803" y="29880910"/>
              <a:ext cx="8555110" cy="12999736"/>
            </a:xfrm>
            <a:prstGeom prst="roundRect">
              <a:avLst/>
            </a:prstGeom>
            <a:solidFill>
              <a:srgbClr val="FEA89C"/>
            </a:solidFill>
            <a:ln>
              <a:solidFill>
                <a:srgbClr val="FEA8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sp>
          <p:nvSpPr>
            <p:cNvPr id="119" name="Rechteck 17">
              <a:extLst>
                <a:ext uri="{FF2B5EF4-FFF2-40B4-BE49-F238E27FC236}">
                  <a16:creationId xmlns:a16="http://schemas.microsoft.com/office/drawing/2014/main" id="{F86ED1D5-FCBF-45A4-AD08-EAA65ACC3EDF}"/>
                </a:ext>
              </a:extLst>
            </p:cNvPr>
            <p:cNvSpPr/>
            <p:nvPr/>
          </p:nvSpPr>
          <p:spPr>
            <a:xfrm>
              <a:off x="36415572" y="29385006"/>
              <a:ext cx="6466113" cy="867127"/>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rgbClr val="C1002A"/>
            </a:solidFill>
            <a:ln w="38100">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5">
                    <a:lumMod val="50000"/>
                  </a:schemeClr>
                </a:solidFill>
              </a:endParaRPr>
            </a:p>
          </p:txBody>
        </p:sp>
        <p:sp>
          <p:nvSpPr>
            <p:cNvPr id="121" name="Textfeld 120">
              <a:extLst>
                <a:ext uri="{FF2B5EF4-FFF2-40B4-BE49-F238E27FC236}">
                  <a16:creationId xmlns:a16="http://schemas.microsoft.com/office/drawing/2014/main" id="{4C347FB1-7B45-4399-84C3-FE6DE29CA441}"/>
                </a:ext>
              </a:extLst>
            </p:cNvPr>
            <p:cNvSpPr txBox="1"/>
            <p:nvPr/>
          </p:nvSpPr>
          <p:spPr>
            <a:xfrm>
              <a:off x="36568719" y="29548655"/>
              <a:ext cx="5874998" cy="1054178"/>
            </a:xfrm>
            <a:prstGeom prst="rect">
              <a:avLst/>
            </a:prstGeom>
            <a:noFill/>
          </p:spPr>
          <p:txBody>
            <a:bodyPr wrap="square" rtlCol="0">
              <a:spAutoFit/>
            </a:bodyPr>
            <a:lstStyle/>
            <a:p>
              <a:pPr algn="ctr"/>
              <a:r>
                <a:rPr lang="de-DE" sz="3300" b="1" dirty="0">
                  <a:solidFill>
                    <a:schemeClr val="bg1"/>
                  </a:solidFill>
                </a:rPr>
                <a:t>Künstliche „Eis-Stupa“ </a:t>
              </a:r>
              <a:endParaRPr lang="en-GB" sz="3300" b="1" dirty="0">
                <a:solidFill>
                  <a:schemeClr val="bg1"/>
                </a:solidFill>
              </a:endParaRPr>
            </a:p>
            <a:p>
              <a:endParaRPr lang="en-GB" sz="3300" b="1" dirty="0">
                <a:solidFill>
                  <a:schemeClr val="bg1"/>
                </a:solidFill>
              </a:endParaRPr>
            </a:p>
          </p:txBody>
        </p:sp>
        <p:pic>
          <p:nvPicPr>
            <p:cNvPr id="122" name="Grafik 121" descr="Ein Bild, das Natur, draußen, Berg, Mann enthält.&#10;&#10;Automatisch generierte Beschreibung">
              <a:extLst>
                <a:ext uri="{FF2B5EF4-FFF2-40B4-BE49-F238E27FC236}">
                  <a16:creationId xmlns:a16="http://schemas.microsoft.com/office/drawing/2014/main" id="{30DE4A5D-7160-43D1-9BE8-88696ADF4EAD}"/>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435" t="13035" r="25234" b="8470"/>
            <a:stretch/>
          </p:blipFill>
          <p:spPr>
            <a:xfrm>
              <a:off x="36248468" y="30748037"/>
              <a:ext cx="7062313" cy="4494418"/>
            </a:xfrm>
            <a:prstGeom prst="rect">
              <a:avLst/>
            </a:prstGeom>
          </p:spPr>
        </p:pic>
        <p:sp>
          <p:nvSpPr>
            <p:cNvPr id="123" name="Textfeld 122">
              <a:extLst>
                <a:ext uri="{FF2B5EF4-FFF2-40B4-BE49-F238E27FC236}">
                  <a16:creationId xmlns:a16="http://schemas.microsoft.com/office/drawing/2014/main" id="{2850C6CD-78F2-454F-9D1F-76C274D24871}"/>
                </a:ext>
              </a:extLst>
            </p:cNvPr>
            <p:cNvSpPr txBox="1"/>
            <p:nvPr/>
          </p:nvSpPr>
          <p:spPr>
            <a:xfrm>
              <a:off x="36247026" y="35835701"/>
              <a:ext cx="7039837" cy="6237217"/>
            </a:xfrm>
            <a:prstGeom prst="rect">
              <a:avLst/>
            </a:prstGeom>
            <a:noFill/>
          </p:spPr>
          <p:txBody>
            <a:bodyPr wrap="square" rtlCol="0">
              <a:spAutoFit/>
            </a:bodyPr>
            <a:lstStyle/>
            <a:p>
              <a:pPr algn="just"/>
              <a:r>
                <a:rPr lang="de-DE" sz="2800" dirty="0">
                  <a:solidFill>
                    <a:schemeClr val="accent5">
                      <a:lumMod val="50000"/>
                    </a:schemeClr>
                  </a:solidFill>
                </a:rPr>
                <a:t>Um dem Wassermangel entgegenzuwirken, wurden in der nordindischen Region Ladakh künstliche Gletscher entwickelt. Im Winter wird mithilfe simpler Technik Wasser durch ein Rohrsystem aus höher gelegenen Gebieten an die Oberfläche gespritzt, welches gefriert und in traditioneller, kegelförmiger Form einen künstlichen Gletscher bildet. Das Eis bleibt somit bis in den Frühling aufbewahrt. </a:t>
              </a:r>
            </a:p>
            <a:p>
              <a:pPr algn="just"/>
              <a:r>
                <a:rPr lang="de-DE" sz="2800" dirty="0">
                  <a:solidFill>
                    <a:schemeClr val="accent5">
                      <a:lumMod val="50000"/>
                    </a:schemeClr>
                  </a:solidFill>
                </a:rPr>
                <a:t>Durch das Auftauen im Frühjahr können so insbesondere die Bewässerung der Land-wirtschaft und die Trinkwasserverfügbarkeit besser gewährleistet werden. Die Frage, ob dies ein zukunftsträchtiger und nachhaltiger Lösungsansatz ist, bleibt jedoch vorerst offen.</a:t>
              </a:r>
              <a:endParaRPr lang="en-GB" sz="2800" dirty="0">
                <a:solidFill>
                  <a:schemeClr val="accent5">
                    <a:lumMod val="50000"/>
                  </a:schemeClr>
                </a:solidFill>
              </a:endParaRPr>
            </a:p>
          </p:txBody>
        </p:sp>
      </p:grpSp>
      <p:sp>
        <p:nvSpPr>
          <p:cNvPr id="89" name="Textfeld 88">
            <a:extLst>
              <a:ext uri="{FF2B5EF4-FFF2-40B4-BE49-F238E27FC236}">
                <a16:creationId xmlns:a16="http://schemas.microsoft.com/office/drawing/2014/main" id="{ADB0F25E-7C2B-468C-A81D-FF7C6CBF66DF}"/>
              </a:ext>
            </a:extLst>
          </p:cNvPr>
          <p:cNvSpPr txBox="1"/>
          <p:nvPr/>
        </p:nvSpPr>
        <p:spPr>
          <a:xfrm>
            <a:off x="21860773" y="38963466"/>
            <a:ext cx="7028986" cy="369332"/>
          </a:xfrm>
          <a:prstGeom prst="rect">
            <a:avLst/>
          </a:prstGeom>
          <a:noFill/>
        </p:spPr>
        <p:txBody>
          <a:bodyPr wrap="square" rtlCol="0">
            <a:spAutoFit/>
          </a:bodyPr>
          <a:lstStyle/>
          <a:p>
            <a:r>
              <a:rPr lang="de-DE" sz="1800" i="1" dirty="0">
                <a:solidFill>
                  <a:srgbClr val="203864"/>
                </a:solidFill>
              </a:rPr>
              <a:t>Himalaya Institute of Alternatives o. J.; </a:t>
            </a:r>
            <a:r>
              <a:rPr lang="en-GB" sz="1800" i="1" dirty="0">
                <a:solidFill>
                  <a:srgbClr val="203864"/>
                </a:solidFill>
              </a:rPr>
              <a:t>Harshitha 2018; </a:t>
            </a:r>
            <a:r>
              <a:rPr lang="de-DE" sz="1800" i="1" dirty="0">
                <a:solidFill>
                  <a:srgbClr val="203864"/>
                </a:solidFill>
              </a:rPr>
              <a:t>Strochlic 2018 </a:t>
            </a:r>
            <a:endParaRPr lang="en-GB" sz="1800" i="1" dirty="0">
              <a:solidFill>
                <a:srgbClr val="203864"/>
              </a:solidFill>
            </a:endParaRPr>
          </a:p>
        </p:txBody>
      </p:sp>
      <p:sp>
        <p:nvSpPr>
          <p:cNvPr id="35" name="Rechteck 34">
            <a:extLst>
              <a:ext uri="{FF2B5EF4-FFF2-40B4-BE49-F238E27FC236}">
                <a16:creationId xmlns:a16="http://schemas.microsoft.com/office/drawing/2014/main" id="{D76B4DD6-74DD-49BD-8163-572EDE3DDA14}"/>
              </a:ext>
            </a:extLst>
          </p:cNvPr>
          <p:cNvSpPr/>
          <p:nvPr/>
        </p:nvSpPr>
        <p:spPr>
          <a:xfrm>
            <a:off x="-73522" y="823763"/>
            <a:ext cx="30464916" cy="2970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feld 13">
            <a:extLst>
              <a:ext uri="{FF2B5EF4-FFF2-40B4-BE49-F238E27FC236}">
                <a16:creationId xmlns:a16="http://schemas.microsoft.com/office/drawing/2014/main" id="{F5148B14-B0AF-44A3-97BA-458D70A61A26}"/>
              </a:ext>
            </a:extLst>
          </p:cNvPr>
          <p:cNvSpPr txBox="1"/>
          <p:nvPr/>
        </p:nvSpPr>
        <p:spPr>
          <a:xfrm>
            <a:off x="487344" y="909524"/>
            <a:ext cx="27563591" cy="3785652"/>
          </a:xfrm>
          <a:prstGeom prst="rect">
            <a:avLst/>
          </a:prstGeom>
          <a:noFill/>
        </p:spPr>
        <p:txBody>
          <a:bodyPr wrap="square" rtlCol="0">
            <a:spAutoFit/>
          </a:bodyPr>
          <a:lstStyle/>
          <a:p>
            <a:r>
              <a:rPr lang="de-DE" sz="8000" b="1" dirty="0">
                <a:solidFill>
                  <a:schemeClr val="bg1"/>
                </a:solidFill>
                <a:cs typeface="Arial" panose="020B0604020202020204" pitchFamily="34" charset="0"/>
              </a:rPr>
              <a:t>Was passiert, wenn das Dach der Welt schmilzt?</a:t>
            </a:r>
          </a:p>
          <a:p>
            <a:r>
              <a:rPr lang="de-DE" sz="8000" dirty="0">
                <a:solidFill>
                  <a:schemeClr val="accent1">
                    <a:lumMod val="20000"/>
                    <a:lumOff val="80000"/>
                  </a:schemeClr>
                </a:solidFill>
                <a:cs typeface="Times New Roman" panose="02020603050405020304" pitchFamily="18" charset="0"/>
              </a:rPr>
              <a:t>Dürre Zukunft für die Himalaya Region</a:t>
            </a:r>
            <a:endParaRPr lang="de-DE" sz="8000" b="1" dirty="0">
              <a:solidFill>
                <a:schemeClr val="bg1"/>
              </a:solidFill>
              <a:cs typeface="Arial" panose="020B0604020202020204" pitchFamily="34" charset="0"/>
            </a:endParaRPr>
          </a:p>
          <a:p>
            <a:endParaRPr lang="en-GB" sz="8000" dirty="0">
              <a:solidFill>
                <a:schemeClr val="bg1"/>
              </a:solidFill>
            </a:endParaRPr>
          </a:p>
        </p:txBody>
      </p:sp>
      <p:sp>
        <p:nvSpPr>
          <p:cNvPr id="68" name="Rechteck 67">
            <a:extLst>
              <a:ext uri="{FF2B5EF4-FFF2-40B4-BE49-F238E27FC236}">
                <a16:creationId xmlns:a16="http://schemas.microsoft.com/office/drawing/2014/main" id="{B3CC52D2-09E2-4EE8-8BA3-453595FA3D51}"/>
              </a:ext>
            </a:extLst>
          </p:cNvPr>
          <p:cNvSpPr/>
          <p:nvPr/>
        </p:nvSpPr>
        <p:spPr>
          <a:xfrm>
            <a:off x="14383436" y="7644536"/>
            <a:ext cx="14833099" cy="8960284"/>
          </a:xfrm>
          <a:prstGeom prst="rect">
            <a:avLst/>
          </a:prstGeom>
          <a:solidFill>
            <a:srgbClr val="FEA89C"/>
          </a:solidFill>
          <a:ln>
            <a:solidFill>
              <a:srgbClr val="FEA8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 name="Textfeld 114">
            <a:extLst>
              <a:ext uri="{FF2B5EF4-FFF2-40B4-BE49-F238E27FC236}">
                <a16:creationId xmlns:a16="http://schemas.microsoft.com/office/drawing/2014/main" id="{25375C02-A52F-438F-8425-E98D42015931}"/>
              </a:ext>
            </a:extLst>
          </p:cNvPr>
          <p:cNvSpPr txBox="1"/>
          <p:nvPr/>
        </p:nvSpPr>
        <p:spPr>
          <a:xfrm>
            <a:off x="15258261" y="7958324"/>
            <a:ext cx="13254983" cy="8771632"/>
          </a:xfrm>
          <a:prstGeom prst="rect">
            <a:avLst/>
          </a:prstGeom>
          <a:noFill/>
          <a:ln>
            <a:noFill/>
          </a:ln>
        </p:spPr>
        <p:txBody>
          <a:bodyPr wrap="square" rtlCol="0">
            <a:spAutoFit/>
          </a:bodyPr>
          <a:lstStyle/>
          <a:p>
            <a:endParaRPr lang="en-GB" sz="2700" dirty="0">
              <a:solidFill>
                <a:schemeClr val="accent5">
                  <a:lumMod val="50000"/>
                </a:schemeClr>
              </a:solidFill>
            </a:endParaRPr>
          </a:p>
          <a:p>
            <a:pPr algn="just"/>
            <a:r>
              <a:rPr lang="de-DE" sz="2900" dirty="0">
                <a:solidFill>
                  <a:schemeClr val="accent5">
                    <a:lumMod val="50000"/>
                  </a:schemeClr>
                </a:solidFill>
              </a:rPr>
              <a:t>Die Abhängigkeit der Staaten von den grenzüberschreitenden Wasseradern des Himalaya Gebirges birgt ein hohes Potenzial an geopolitischen Spannungen und Konflikten, welche durch den steigenden Wassermangel verschärft werden.</a:t>
            </a:r>
          </a:p>
          <a:p>
            <a:endParaRPr lang="en-GB" sz="2900" dirty="0">
              <a:solidFill>
                <a:schemeClr val="accent5">
                  <a:lumMod val="50000"/>
                </a:schemeClr>
              </a:solidFill>
            </a:endParaRPr>
          </a:p>
          <a:p>
            <a:r>
              <a:rPr lang="de-DE" sz="2900" b="1" dirty="0">
                <a:solidFill>
                  <a:schemeClr val="accent5">
                    <a:lumMod val="50000"/>
                  </a:schemeClr>
                </a:solidFill>
              </a:rPr>
              <a:t>Upstream Nations</a:t>
            </a:r>
            <a:endParaRPr lang="en-GB" sz="2900" dirty="0">
              <a:solidFill>
                <a:schemeClr val="accent5">
                  <a:lumMod val="50000"/>
                </a:schemeClr>
              </a:solidFill>
            </a:endParaRPr>
          </a:p>
          <a:p>
            <a:r>
              <a:rPr lang="de-DE" sz="2900" dirty="0">
                <a:solidFill>
                  <a:schemeClr val="accent5">
                    <a:lumMod val="50000"/>
                  </a:schemeClr>
                </a:solidFill>
              </a:rPr>
              <a:t>z.B. China oder Nepal: geographische Lage am Fuße der Gletscher bedingt ein größeres Angebot an Wasser und somit Handlungsmacht über die weiteren Flussverläufe und -mengen</a:t>
            </a:r>
          </a:p>
          <a:p>
            <a:endParaRPr lang="en-GB" sz="2900" dirty="0">
              <a:solidFill>
                <a:schemeClr val="accent5">
                  <a:lumMod val="50000"/>
                </a:schemeClr>
              </a:solidFill>
            </a:endParaRPr>
          </a:p>
          <a:p>
            <a:r>
              <a:rPr lang="en-GB" sz="2900" b="1" dirty="0">
                <a:solidFill>
                  <a:schemeClr val="accent5">
                    <a:lumMod val="50000"/>
                  </a:schemeClr>
                </a:solidFill>
              </a:rPr>
              <a:t>Downstream Nations</a:t>
            </a:r>
            <a:endParaRPr lang="en-GB" sz="2900" dirty="0">
              <a:solidFill>
                <a:schemeClr val="accent5">
                  <a:lumMod val="50000"/>
                </a:schemeClr>
              </a:solidFill>
            </a:endParaRPr>
          </a:p>
          <a:p>
            <a:r>
              <a:rPr lang="de-DE" sz="2900" dirty="0">
                <a:solidFill>
                  <a:schemeClr val="accent5">
                    <a:lumMod val="50000"/>
                  </a:schemeClr>
                </a:solidFill>
              </a:rPr>
              <a:t>z.B. Bangladesch oder Indien: geographische Lage bedingt eine Wasserabhängigkeit von höhergelegenen Nachbarstaaten</a:t>
            </a:r>
            <a:endParaRPr lang="en-GB" sz="2900" dirty="0">
              <a:solidFill>
                <a:schemeClr val="accent5">
                  <a:lumMod val="50000"/>
                </a:schemeClr>
              </a:solidFill>
            </a:endParaRPr>
          </a:p>
          <a:p>
            <a:r>
              <a:rPr lang="de-DE" sz="2900" dirty="0">
                <a:solidFill>
                  <a:schemeClr val="accent5">
                    <a:lumMod val="50000"/>
                  </a:schemeClr>
                </a:solidFill>
              </a:rPr>
              <a:t> </a:t>
            </a:r>
            <a:endParaRPr lang="en-GB" sz="2900" dirty="0">
              <a:solidFill>
                <a:schemeClr val="accent5">
                  <a:lumMod val="50000"/>
                </a:schemeClr>
              </a:solidFill>
            </a:endParaRPr>
          </a:p>
          <a:p>
            <a:r>
              <a:rPr lang="de-DE" sz="2900" b="1" dirty="0">
                <a:solidFill>
                  <a:schemeClr val="accent5">
                    <a:lumMod val="50000"/>
                  </a:schemeClr>
                </a:solidFill>
              </a:rPr>
              <a:t>Machtpositionierung durch Dammbauten</a:t>
            </a:r>
            <a:endParaRPr lang="en-GB" sz="2900" dirty="0">
              <a:solidFill>
                <a:schemeClr val="accent5">
                  <a:lumMod val="50000"/>
                </a:schemeClr>
              </a:solidFill>
            </a:endParaRPr>
          </a:p>
          <a:p>
            <a:pPr algn="just"/>
            <a:r>
              <a:rPr lang="de-DE" sz="2900" dirty="0">
                <a:solidFill>
                  <a:schemeClr val="accent5">
                    <a:lumMod val="50000"/>
                  </a:schemeClr>
                </a:solidFill>
              </a:rPr>
              <a:t>Dämme werden als politischen Instrumenten der </a:t>
            </a:r>
            <a:r>
              <a:rPr lang="de-DE" sz="2900" i="1" dirty="0">
                <a:solidFill>
                  <a:schemeClr val="accent5">
                    <a:lumMod val="50000"/>
                  </a:schemeClr>
                </a:solidFill>
              </a:rPr>
              <a:t>Upstream Nations</a:t>
            </a:r>
            <a:r>
              <a:rPr lang="de-DE" sz="2900" dirty="0">
                <a:solidFill>
                  <a:schemeClr val="accent5">
                    <a:lumMod val="50000"/>
                  </a:schemeClr>
                </a:solidFill>
              </a:rPr>
              <a:t> genutzt und beein-flussen die Fließmenge und -zeiten der </a:t>
            </a:r>
            <a:r>
              <a:rPr lang="de-DE" sz="2900" i="1" dirty="0">
                <a:solidFill>
                  <a:schemeClr val="accent5">
                    <a:lumMod val="50000"/>
                  </a:schemeClr>
                </a:solidFill>
              </a:rPr>
              <a:t>Downstream Nations</a:t>
            </a:r>
            <a:r>
              <a:rPr lang="de-DE" sz="2900" dirty="0">
                <a:solidFill>
                  <a:schemeClr val="accent5">
                    <a:lumMod val="50000"/>
                  </a:schemeClr>
                </a:solidFill>
              </a:rPr>
              <a:t>. Trotz transnationaler Ab-kommen kommt es immer wieder zu teilweise gewaltsamen Zusammenstößen auf-grund von Wasserrivalität.	</a:t>
            </a:r>
            <a:endParaRPr lang="en-GB" sz="1500" dirty="0">
              <a:solidFill>
                <a:schemeClr val="accent5">
                  <a:lumMod val="50000"/>
                </a:schemeClr>
              </a:solidFill>
            </a:endParaRPr>
          </a:p>
        </p:txBody>
      </p:sp>
      <p:sp>
        <p:nvSpPr>
          <p:cNvPr id="92" name="Rechteck 17">
            <a:extLst>
              <a:ext uri="{FF2B5EF4-FFF2-40B4-BE49-F238E27FC236}">
                <a16:creationId xmlns:a16="http://schemas.microsoft.com/office/drawing/2014/main" id="{8FA61635-4BF1-4E49-AE86-5AEDF1C710FE}"/>
              </a:ext>
            </a:extLst>
          </p:cNvPr>
          <p:cNvSpPr/>
          <p:nvPr/>
        </p:nvSpPr>
        <p:spPr>
          <a:xfrm>
            <a:off x="15135814" y="7259911"/>
            <a:ext cx="6466113" cy="867127"/>
          </a:xfrm>
          <a:custGeom>
            <a:avLst/>
            <a:gdLst>
              <a:gd name="connsiteX0" fmla="*/ 0 w 4027251"/>
              <a:gd name="connsiteY0" fmla="*/ 0 h 914400"/>
              <a:gd name="connsiteX1" fmla="*/ 4027251 w 4027251"/>
              <a:gd name="connsiteY1" fmla="*/ 0 h 914400"/>
              <a:gd name="connsiteX2" fmla="*/ 4027251 w 4027251"/>
              <a:gd name="connsiteY2" fmla="*/ 914400 h 914400"/>
              <a:gd name="connsiteX3" fmla="*/ 0 w 4027251"/>
              <a:gd name="connsiteY3" fmla="*/ 914400 h 914400"/>
              <a:gd name="connsiteX4" fmla="*/ 0 w 4027251"/>
              <a:gd name="connsiteY4" fmla="*/ 0 h 914400"/>
              <a:gd name="connsiteX0" fmla="*/ 0 w 4883285"/>
              <a:gd name="connsiteY0" fmla="*/ 0 h 914400"/>
              <a:gd name="connsiteX1" fmla="*/ 4883285 w 4883285"/>
              <a:gd name="connsiteY1" fmla="*/ 0 h 914400"/>
              <a:gd name="connsiteX2" fmla="*/ 4027251 w 4883285"/>
              <a:gd name="connsiteY2" fmla="*/ 914400 h 914400"/>
              <a:gd name="connsiteX3" fmla="*/ 0 w 4883285"/>
              <a:gd name="connsiteY3" fmla="*/ 914400 h 914400"/>
              <a:gd name="connsiteX4" fmla="*/ 0 w 4883285"/>
              <a:gd name="connsiteY4" fmla="*/ 0 h 914400"/>
              <a:gd name="connsiteX0" fmla="*/ 0 w 4883285"/>
              <a:gd name="connsiteY0" fmla="*/ 0 h 914400"/>
              <a:gd name="connsiteX1" fmla="*/ 4883285 w 4883285"/>
              <a:gd name="connsiteY1" fmla="*/ 0 h 914400"/>
              <a:gd name="connsiteX2" fmla="*/ 4423636 w 4883285"/>
              <a:gd name="connsiteY2" fmla="*/ 894944 h 914400"/>
              <a:gd name="connsiteX3" fmla="*/ 0 w 4883285"/>
              <a:gd name="connsiteY3" fmla="*/ 914400 h 914400"/>
              <a:gd name="connsiteX4" fmla="*/ 0 w 488328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285" h="914400">
                <a:moveTo>
                  <a:pt x="0" y="0"/>
                </a:moveTo>
                <a:lnTo>
                  <a:pt x="4883285" y="0"/>
                </a:lnTo>
                <a:lnTo>
                  <a:pt x="4423636" y="894944"/>
                </a:lnTo>
                <a:lnTo>
                  <a:pt x="0" y="914400"/>
                </a:lnTo>
                <a:lnTo>
                  <a:pt x="0" y="0"/>
                </a:lnTo>
                <a:close/>
              </a:path>
            </a:pathLst>
          </a:custGeom>
          <a:solidFill>
            <a:srgbClr val="C1002A"/>
          </a:solidFill>
          <a:ln w="38100">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feld 50">
            <a:extLst>
              <a:ext uri="{FF2B5EF4-FFF2-40B4-BE49-F238E27FC236}">
                <a16:creationId xmlns:a16="http://schemas.microsoft.com/office/drawing/2014/main" id="{B5EA6727-8D80-459C-BE4E-6EAE394B801B}"/>
              </a:ext>
            </a:extLst>
          </p:cNvPr>
          <p:cNvSpPr txBox="1"/>
          <p:nvPr/>
        </p:nvSpPr>
        <p:spPr>
          <a:xfrm>
            <a:off x="15577481" y="7366199"/>
            <a:ext cx="4562379" cy="1754326"/>
          </a:xfrm>
          <a:prstGeom prst="rect">
            <a:avLst/>
          </a:prstGeom>
          <a:noFill/>
          <a:ln>
            <a:noFill/>
          </a:ln>
        </p:spPr>
        <p:txBody>
          <a:bodyPr wrap="square" rtlCol="0">
            <a:spAutoFit/>
          </a:bodyPr>
          <a:lstStyle/>
          <a:p>
            <a:r>
              <a:rPr lang="de-DE" sz="3600" b="1" dirty="0">
                <a:solidFill>
                  <a:schemeClr val="bg1"/>
                </a:solidFill>
              </a:rPr>
              <a:t>Ein umkämpftes Gut</a:t>
            </a:r>
          </a:p>
          <a:p>
            <a:endParaRPr lang="en-GB" sz="7200" dirty="0">
              <a:solidFill>
                <a:schemeClr val="bg1"/>
              </a:solidFill>
            </a:endParaRPr>
          </a:p>
        </p:txBody>
      </p:sp>
      <p:grpSp>
        <p:nvGrpSpPr>
          <p:cNvPr id="34" name="Gruppieren 33">
            <a:extLst>
              <a:ext uri="{FF2B5EF4-FFF2-40B4-BE49-F238E27FC236}">
                <a16:creationId xmlns:a16="http://schemas.microsoft.com/office/drawing/2014/main" id="{B9515895-71B0-4B01-BB28-55871399F579}"/>
              </a:ext>
            </a:extLst>
          </p:cNvPr>
          <p:cNvGrpSpPr/>
          <p:nvPr/>
        </p:nvGrpSpPr>
        <p:grpSpPr>
          <a:xfrm>
            <a:off x="19807150" y="7405913"/>
            <a:ext cx="972538" cy="547907"/>
            <a:chOff x="24589559" y="4682563"/>
            <a:chExt cx="972538" cy="547907"/>
          </a:xfrm>
        </p:grpSpPr>
        <p:pic>
          <p:nvPicPr>
            <p:cNvPr id="85" name="Grafik 84" descr="Soldat">
              <a:extLst>
                <a:ext uri="{FF2B5EF4-FFF2-40B4-BE49-F238E27FC236}">
                  <a16:creationId xmlns:a16="http://schemas.microsoft.com/office/drawing/2014/main" id="{6B8E64DD-5C44-4145-A280-30A8044AFF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4589559" y="4690470"/>
              <a:ext cx="540000" cy="540000"/>
            </a:xfrm>
            <a:prstGeom prst="rect">
              <a:avLst/>
            </a:prstGeom>
          </p:spPr>
        </p:pic>
        <p:pic>
          <p:nvPicPr>
            <p:cNvPr id="113" name="Grafik 112" descr="Soldat">
              <a:extLst>
                <a:ext uri="{FF2B5EF4-FFF2-40B4-BE49-F238E27FC236}">
                  <a16:creationId xmlns:a16="http://schemas.microsoft.com/office/drawing/2014/main" id="{581DE232-46F8-456E-8024-1FD49E945C3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022097" y="4682563"/>
              <a:ext cx="540000" cy="540000"/>
            </a:xfrm>
            <a:prstGeom prst="rect">
              <a:avLst/>
            </a:prstGeom>
          </p:spPr>
        </p:pic>
      </p:grpSp>
      <p:grpSp>
        <p:nvGrpSpPr>
          <p:cNvPr id="84" name="Gruppieren 83">
            <a:extLst>
              <a:ext uri="{FF2B5EF4-FFF2-40B4-BE49-F238E27FC236}">
                <a16:creationId xmlns:a16="http://schemas.microsoft.com/office/drawing/2014/main" id="{F51250DE-C0E5-443E-834B-CC8D7F243DAB}"/>
              </a:ext>
            </a:extLst>
          </p:cNvPr>
          <p:cNvGrpSpPr/>
          <p:nvPr/>
        </p:nvGrpSpPr>
        <p:grpSpPr>
          <a:xfrm>
            <a:off x="9640633" y="18169932"/>
            <a:ext cx="10481986" cy="9831713"/>
            <a:chOff x="35457993" y="26764166"/>
            <a:chExt cx="8484233" cy="7944934"/>
          </a:xfrm>
        </p:grpSpPr>
        <p:sp>
          <p:nvSpPr>
            <p:cNvPr id="82" name="Rechteck 81">
              <a:extLst>
                <a:ext uri="{FF2B5EF4-FFF2-40B4-BE49-F238E27FC236}">
                  <a16:creationId xmlns:a16="http://schemas.microsoft.com/office/drawing/2014/main" id="{A90F81E6-0E5E-43FC-A5A8-2562548742C2}"/>
                </a:ext>
              </a:extLst>
            </p:cNvPr>
            <p:cNvSpPr/>
            <p:nvPr/>
          </p:nvSpPr>
          <p:spPr>
            <a:xfrm>
              <a:off x="35457993" y="26764166"/>
              <a:ext cx="8484233" cy="794493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7" name="Grafik 76" descr="Ein Bild, das Text, Karte enthält.&#10;&#10;Automatisch generierte Beschreibung">
              <a:extLst>
                <a:ext uri="{FF2B5EF4-FFF2-40B4-BE49-F238E27FC236}">
                  <a16:creationId xmlns:a16="http://schemas.microsoft.com/office/drawing/2014/main" id="{B8726D75-051D-45A0-90D8-21C5BC6CEDB0}"/>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24522"/>
            <a:stretch/>
          </p:blipFill>
          <p:spPr>
            <a:xfrm>
              <a:off x="35693130" y="26952435"/>
              <a:ext cx="8069464" cy="7560335"/>
            </a:xfrm>
            <a:prstGeom prst="rect">
              <a:avLst/>
            </a:prstGeom>
            <a:ln>
              <a:solidFill>
                <a:srgbClr val="002060"/>
              </a:solidFill>
            </a:ln>
          </p:spPr>
        </p:pic>
      </p:grpSp>
      <p:sp>
        <p:nvSpPr>
          <p:cNvPr id="93" name="Textfeld 92">
            <a:extLst>
              <a:ext uri="{FF2B5EF4-FFF2-40B4-BE49-F238E27FC236}">
                <a16:creationId xmlns:a16="http://schemas.microsoft.com/office/drawing/2014/main" id="{65E1A81E-BA4B-46F7-9AB2-476BE5C404BF}"/>
              </a:ext>
            </a:extLst>
          </p:cNvPr>
          <p:cNvSpPr txBox="1"/>
          <p:nvPr/>
        </p:nvSpPr>
        <p:spPr>
          <a:xfrm>
            <a:off x="24789154" y="16177231"/>
            <a:ext cx="4075910" cy="369332"/>
          </a:xfrm>
          <a:prstGeom prst="rect">
            <a:avLst/>
          </a:prstGeom>
          <a:noFill/>
        </p:spPr>
        <p:txBody>
          <a:bodyPr wrap="square" rtlCol="0">
            <a:spAutoFit/>
          </a:bodyPr>
          <a:lstStyle/>
          <a:p>
            <a:r>
              <a:rPr lang="en-GB" sz="1800" i="1" dirty="0">
                <a:solidFill>
                  <a:schemeClr val="accent5">
                    <a:lumMod val="50000"/>
                  </a:schemeClr>
                </a:solidFill>
              </a:rPr>
              <a:t>National Research Council 2012: 54f.</a:t>
            </a:r>
            <a:endParaRPr lang="en-GB" sz="1800" dirty="0"/>
          </a:p>
        </p:txBody>
      </p:sp>
      <p:sp>
        <p:nvSpPr>
          <p:cNvPr id="94" name="Textfeld 93">
            <a:extLst>
              <a:ext uri="{FF2B5EF4-FFF2-40B4-BE49-F238E27FC236}">
                <a16:creationId xmlns:a16="http://schemas.microsoft.com/office/drawing/2014/main" id="{A127AE83-8F88-4956-84BB-AF200CCE2914}"/>
              </a:ext>
            </a:extLst>
          </p:cNvPr>
          <p:cNvSpPr txBox="1"/>
          <p:nvPr/>
        </p:nvSpPr>
        <p:spPr>
          <a:xfrm>
            <a:off x="28031842" y="40535968"/>
            <a:ext cx="2243371" cy="2308324"/>
          </a:xfrm>
          <a:prstGeom prst="rect">
            <a:avLst/>
          </a:prstGeom>
          <a:noFill/>
        </p:spPr>
        <p:txBody>
          <a:bodyPr wrap="none" rtlCol="0">
            <a:spAutoFit/>
          </a:bodyPr>
          <a:lstStyle/>
          <a:p>
            <a:endParaRPr lang="de-DE" sz="1800" dirty="0">
              <a:solidFill>
                <a:schemeClr val="accent5">
                  <a:lumMod val="50000"/>
                </a:schemeClr>
              </a:solidFill>
            </a:endParaRPr>
          </a:p>
          <a:p>
            <a:pPr algn="r"/>
            <a:r>
              <a:rPr lang="de-DE" sz="1800" dirty="0">
                <a:solidFill>
                  <a:schemeClr val="accent5">
                    <a:lumMod val="50000"/>
                  </a:schemeClr>
                </a:solidFill>
              </a:rPr>
              <a:t>Denise Andre</a:t>
            </a:r>
          </a:p>
          <a:p>
            <a:pPr algn="r"/>
            <a:r>
              <a:rPr lang="de-DE" sz="1800" dirty="0">
                <a:solidFill>
                  <a:schemeClr val="accent5">
                    <a:lumMod val="50000"/>
                  </a:schemeClr>
                </a:solidFill>
              </a:rPr>
              <a:t>Catarina Clément</a:t>
            </a:r>
          </a:p>
          <a:p>
            <a:pPr algn="r"/>
            <a:r>
              <a:rPr lang="de-DE" sz="1800" dirty="0">
                <a:solidFill>
                  <a:schemeClr val="accent5">
                    <a:lumMod val="50000"/>
                  </a:schemeClr>
                </a:solidFill>
              </a:rPr>
              <a:t>Carla van der Meyden</a:t>
            </a:r>
          </a:p>
          <a:p>
            <a:pPr algn="r"/>
            <a:r>
              <a:rPr lang="de-DE" sz="1800" dirty="0">
                <a:solidFill>
                  <a:schemeClr val="accent5">
                    <a:lumMod val="50000"/>
                  </a:schemeClr>
                </a:solidFill>
              </a:rPr>
              <a:t>Franziska Reitzenstein</a:t>
            </a:r>
          </a:p>
          <a:p>
            <a:endParaRPr lang="de-DE" sz="1800" dirty="0">
              <a:solidFill>
                <a:schemeClr val="accent5">
                  <a:lumMod val="50000"/>
                </a:schemeClr>
              </a:solidFill>
            </a:endParaRPr>
          </a:p>
          <a:p>
            <a:pPr algn="r"/>
            <a:r>
              <a:rPr lang="de-DE" sz="1800" dirty="0">
                <a:solidFill>
                  <a:schemeClr val="accent5">
                    <a:lumMod val="50000"/>
                  </a:schemeClr>
                </a:solidFill>
              </a:rPr>
              <a:t>11.02.2020</a:t>
            </a:r>
          </a:p>
          <a:p>
            <a:endParaRPr lang="en-GB" sz="1800" dirty="0"/>
          </a:p>
        </p:txBody>
      </p:sp>
      <p:sp>
        <p:nvSpPr>
          <p:cNvPr id="133" name="Textfeld 132">
            <a:extLst>
              <a:ext uri="{FF2B5EF4-FFF2-40B4-BE49-F238E27FC236}">
                <a16:creationId xmlns:a16="http://schemas.microsoft.com/office/drawing/2014/main" id="{4B4CA717-5BBE-46F0-B140-0C9863395158}"/>
              </a:ext>
            </a:extLst>
          </p:cNvPr>
          <p:cNvSpPr txBox="1"/>
          <p:nvPr/>
        </p:nvSpPr>
        <p:spPr>
          <a:xfrm flipH="1">
            <a:off x="21622412" y="31377296"/>
            <a:ext cx="7505708" cy="369332"/>
          </a:xfrm>
          <a:prstGeom prst="rect">
            <a:avLst/>
          </a:prstGeom>
          <a:noFill/>
        </p:spPr>
        <p:txBody>
          <a:bodyPr wrap="square" rtlCol="0">
            <a:spAutoFit/>
          </a:bodyPr>
          <a:lstStyle/>
          <a:p>
            <a:r>
              <a:rPr lang="de-DE" sz="1800" dirty="0">
                <a:solidFill>
                  <a:srgbClr val="203864"/>
                </a:solidFill>
              </a:rPr>
              <a:t>Abb.3: Eis-Stupa (</a:t>
            </a:r>
            <a:r>
              <a:rPr lang="de-DE" sz="1800" i="1" dirty="0">
                <a:solidFill>
                  <a:srgbClr val="203864"/>
                </a:solidFill>
              </a:rPr>
              <a:t>Strochlic 2018 nach </a:t>
            </a:r>
            <a:r>
              <a:rPr lang="en-GB" sz="1800" i="1" dirty="0">
                <a:solidFill>
                  <a:srgbClr val="203864"/>
                </a:solidFill>
              </a:rPr>
              <a:t>Lobzang Dadul &amp; Sonam Wangchuk</a:t>
            </a:r>
            <a:r>
              <a:rPr lang="en-GB" sz="1800" dirty="0">
                <a:solidFill>
                  <a:srgbClr val="203864"/>
                </a:solidFill>
              </a:rPr>
              <a:t>)</a:t>
            </a:r>
          </a:p>
        </p:txBody>
      </p:sp>
      <p:sp>
        <p:nvSpPr>
          <p:cNvPr id="134" name="Textfeld 133">
            <a:extLst>
              <a:ext uri="{FF2B5EF4-FFF2-40B4-BE49-F238E27FC236}">
                <a16:creationId xmlns:a16="http://schemas.microsoft.com/office/drawing/2014/main" id="{BB99F8B9-DFFA-4DBA-9086-08DB496DF5BD}"/>
              </a:ext>
            </a:extLst>
          </p:cNvPr>
          <p:cNvSpPr txBox="1"/>
          <p:nvPr/>
        </p:nvSpPr>
        <p:spPr>
          <a:xfrm flipH="1">
            <a:off x="21483953" y="5041802"/>
            <a:ext cx="7763201" cy="369332"/>
          </a:xfrm>
          <a:prstGeom prst="rect">
            <a:avLst/>
          </a:prstGeom>
          <a:noFill/>
        </p:spPr>
        <p:txBody>
          <a:bodyPr wrap="square" rtlCol="0">
            <a:spAutoFit/>
          </a:bodyPr>
          <a:lstStyle/>
          <a:p>
            <a:r>
              <a:rPr lang="de-DE" sz="1800" dirty="0">
                <a:solidFill>
                  <a:schemeClr val="accent5">
                    <a:lumMod val="50000"/>
                  </a:schemeClr>
                </a:solidFill>
              </a:rPr>
              <a:t>Abb.1: Wirkungsgefüge (Quelle: eigene Darstellung)</a:t>
            </a:r>
            <a:endParaRPr lang="en-GB" sz="1800" dirty="0">
              <a:solidFill>
                <a:schemeClr val="accent5">
                  <a:lumMod val="50000"/>
                </a:schemeClr>
              </a:solidFill>
            </a:endParaRPr>
          </a:p>
        </p:txBody>
      </p:sp>
      <p:sp>
        <p:nvSpPr>
          <p:cNvPr id="5" name="Textfeld 4">
            <a:extLst>
              <a:ext uri="{FF2B5EF4-FFF2-40B4-BE49-F238E27FC236}">
                <a16:creationId xmlns:a16="http://schemas.microsoft.com/office/drawing/2014/main" id="{941AAA9D-598E-4677-9245-CCF4035E39B4}"/>
              </a:ext>
            </a:extLst>
          </p:cNvPr>
          <p:cNvSpPr txBox="1"/>
          <p:nvPr/>
        </p:nvSpPr>
        <p:spPr>
          <a:xfrm>
            <a:off x="16348608" y="23521439"/>
            <a:ext cx="1723701" cy="468000"/>
          </a:xfrm>
          <a:prstGeom prst="rect">
            <a:avLst/>
          </a:prstGeom>
          <a:solidFill>
            <a:schemeClr val="bg1"/>
          </a:solidFill>
        </p:spPr>
        <p:txBody>
          <a:bodyPr wrap="square" rtlCol="0">
            <a:spAutoFit/>
          </a:bodyPr>
          <a:lstStyle/>
          <a:p>
            <a:pPr algn="ctr"/>
            <a:r>
              <a:rPr lang="de-DE" sz="2000" b="1" dirty="0">
                <a:solidFill>
                  <a:srgbClr val="1D9EF8"/>
                </a:solidFill>
              </a:rPr>
              <a:t>Brahmaputra</a:t>
            </a:r>
            <a:endParaRPr lang="en-GB" sz="2000" b="1" dirty="0">
              <a:solidFill>
                <a:srgbClr val="1D9EF8"/>
              </a:solidFill>
            </a:endParaRPr>
          </a:p>
          <a:p>
            <a:pPr algn="ctr"/>
            <a:endParaRPr lang="en-GB" sz="2000" dirty="0"/>
          </a:p>
        </p:txBody>
      </p:sp>
      <p:sp>
        <p:nvSpPr>
          <p:cNvPr id="104" name="Textfeld 103">
            <a:extLst>
              <a:ext uri="{FF2B5EF4-FFF2-40B4-BE49-F238E27FC236}">
                <a16:creationId xmlns:a16="http://schemas.microsoft.com/office/drawing/2014/main" id="{D24D0F34-0A93-415E-94ED-A5502452C37E}"/>
              </a:ext>
            </a:extLst>
          </p:cNvPr>
          <p:cNvSpPr txBox="1"/>
          <p:nvPr/>
        </p:nvSpPr>
        <p:spPr>
          <a:xfrm>
            <a:off x="13502103" y="24096340"/>
            <a:ext cx="1723701" cy="396000"/>
          </a:xfrm>
          <a:prstGeom prst="rect">
            <a:avLst/>
          </a:prstGeom>
          <a:solidFill>
            <a:schemeClr val="bg1"/>
          </a:solidFill>
        </p:spPr>
        <p:txBody>
          <a:bodyPr wrap="square" rtlCol="0">
            <a:spAutoFit/>
          </a:bodyPr>
          <a:lstStyle/>
          <a:p>
            <a:pPr algn="ctr"/>
            <a:r>
              <a:rPr lang="en-GB" sz="2000" b="1" dirty="0">
                <a:solidFill>
                  <a:srgbClr val="1D9EF8"/>
                </a:solidFill>
              </a:rPr>
              <a:t>Ganges</a:t>
            </a:r>
          </a:p>
          <a:p>
            <a:pPr algn="ctr"/>
            <a:endParaRPr lang="en-GB" sz="2000" dirty="0"/>
          </a:p>
        </p:txBody>
      </p:sp>
      <p:sp>
        <p:nvSpPr>
          <p:cNvPr id="106" name="Textfeld 105">
            <a:extLst>
              <a:ext uri="{FF2B5EF4-FFF2-40B4-BE49-F238E27FC236}">
                <a16:creationId xmlns:a16="http://schemas.microsoft.com/office/drawing/2014/main" id="{0A37402E-8049-4667-90AA-BF2183A8BE5B}"/>
              </a:ext>
            </a:extLst>
          </p:cNvPr>
          <p:cNvSpPr txBox="1"/>
          <p:nvPr/>
        </p:nvSpPr>
        <p:spPr>
          <a:xfrm>
            <a:off x="15911558" y="24840606"/>
            <a:ext cx="1723701" cy="396000"/>
          </a:xfrm>
          <a:prstGeom prst="rect">
            <a:avLst/>
          </a:prstGeom>
          <a:solidFill>
            <a:schemeClr val="bg1"/>
          </a:solidFill>
        </p:spPr>
        <p:txBody>
          <a:bodyPr wrap="square" rtlCol="0">
            <a:spAutoFit/>
          </a:bodyPr>
          <a:lstStyle/>
          <a:p>
            <a:pPr algn="ctr"/>
            <a:r>
              <a:rPr lang="de-DE" sz="2000" b="1" dirty="0">
                <a:solidFill>
                  <a:srgbClr val="1D9EF8"/>
                </a:solidFill>
              </a:rPr>
              <a:t>Padma</a:t>
            </a:r>
            <a:endParaRPr lang="en-GB" sz="2000" b="1" dirty="0">
              <a:solidFill>
                <a:srgbClr val="1D9EF8"/>
              </a:solidFill>
            </a:endParaRPr>
          </a:p>
          <a:p>
            <a:pPr algn="ctr"/>
            <a:endParaRPr lang="en-GB" sz="2000" dirty="0"/>
          </a:p>
        </p:txBody>
      </p:sp>
      <p:sp>
        <p:nvSpPr>
          <p:cNvPr id="114" name="Textfeld 113">
            <a:extLst>
              <a:ext uri="{FF2B5EF4-FFF2-40B4-BE49-F238E27FC236}">
                <a16:creationId xmlns:a16="http://schemas.microsoft.com/office/drawing/2014/main" id="{D8F94B27-5E53-46EF-AFFB-C85BD43D5EBC}"/>
              </a:ext>
            </a:extLst>
          </p:cNvPr>
          <p:cNvSpPr txBox="1"/>
          <p:nvPr/>
        </p:nvSpPr>
        <p:spPr>
          <a:xfrm>
            <a:off x="10596180" y="23891544"/>
            <a:ext cx="1723701" cy="396000"/>
          </a:xfrm>
          <a:prstGeom prst="rect">
            <a:avLst/>
          </a:prstGeom>
          <a:solidFill>
            <a:schemeClr val="bg1"/>
          </a:solidFill>
        </p:spPr>
        <p:txBody>
          <a:bodyPr wrap="square" rtlCol="0">
            <a:spAutoFit/>
          </a:bodyPr>
          <a:lstStyle/>
          <a:p>
            <a:pPr algn="ctr"/>
            <a:r>
              <a:rPr lang="en-GB" sz="2000" b="1" dirty="0">
                <a:solidFill>
                  <a:srgbClr val="1D9EF8"/>
                </a:solidFill>
              </a:rPr>
              <a:t>Indus</a:t>
            </a:r>
          </a:p>
          <a:p>
            <a:pPr algn="ctr"/>
            <a:endParaRPr lang="en-GB" sz="2000" dirty="0"/>
          </a:p>
        </p:txBody>
      </p:sp>
      <p:sp>
        <p:nvSpPr>
          <p:cNvPr id="9" name="Textfeld 8">
            <a:extLst>
              <a:ext uri="{FF2B5EF4-FFF2-40B4-BE49-F238E27FC236}">
                <a16:creationId xmlns:a16="http://schemas.microsoft.com/office/drawing/2014/main" id="{1E642043-CB3D-4851-B56D-E939E972F13D}"/>
              </a:ext>
            </a:extLst>
          </p:cNvPr>
          <p:cNvSpPr txBox="1"/>
          <p:nvPr/>
        </p:nvSpPr>
        <p:spPr>
          <a:xfrm>
            <a:off x="5961116" y="28175816"/>
            <a:ext cx="1956515" cy="369332"/>
          </a:xfrm>
          <a:prstGeom prst="rect">
            <a:avLst/>
          </a:prstGeom>
          <a:noFill/>
        </p:spPr>
        <p:txBody>
          <a:bodyPr wrap="square" rtlCol="0">
            <a:spAutoFit/>
          </a:bodyPr>
          <a:lstStyle/>
          <a:p>
            <a:r>
              <a:rPr lang="de-DE" sz="1800" i="1" dirty="0">
                <a:solidFill>
                  <a:schemeClr val="accent5">
                    <a:lumMod val="50000"/>
                  </a:schemeClr>
                </a:solidFill>
              </a:rPr>
              <a:t>Jorzik o.J.</a:t>
            </a:r>
            <a:endParaRPr lang="en-GB" sz="1800" i="1" dirty="0"/>
          </a:p>
        </p:txBody>
      </p:sp>
      <p:pic>
        <p:nvPicPr>
          <p:cNvPr id="4" name="Grafik 3" descr="Ein Bild, das Text, Karte enthält.&#10;&#10;Automatisch generierte Beschreibung">
            <a:extLst>
              <a:ext uri="{FF2B5EF4-FFF2-40B4-BE49-F238E27FC236}">
                <a16:creationId xmlns:a16="http://schemas.microsoft.com/office/drawing/2014/main" id="{8CF54907-70D8-4A7B-92F9-75D93A01558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90327" y="567003"/>
            <a:ext cx="7763200" cy="4366800"/>
          </a:xfrm>
          <a:prstGeom prst="rect">
            <a:avLst/>
          </a:prstGeom>
        </p:spPr>
      </p:pic>
    </p:spTree>
    <p:extLst>
      <p:ext uri="{BB962C8B-B14F-4D97-AF65-F5344CB8AC3E}">
        <p14:creationId xmlns:p14="http://schemas.microsoft.com/office/powerpoint/2010/main" val="2590468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865</Words>
  <Application>Microsoft Office PowerPoint</Application>
  <PresentationFormat>Benutzerdefiniert</PresentationFormat>
  <Paragraphs>70</Paragraphs>
  <Slides>1</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Veit Blauhut</dc:creator>
  <cp:lastModifiedBy>Franziska Reitzenstein</cp:lastModifiedBy>
  <cp:revision>572</cp:revision>
  <dcterms:created xsi:type="dcterms:W3CDTF">2016-12-15T12:25:56Z</dcterms:created>
  <dcterms:modified xsi:type="dcterms:W3CDTF">2020-02-13T10:22:44Z</dcterms:modified>
</cp:coreProperties>
</file>